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837" r:id="rId4"/>
    <p:sldMasterId id="2147487221" r:id="rId5"/>
  </p:sldMasterIdLst>
  <p:notesMasterIdLst>
    <p:notesMasterId r:id="rId35"/>
  </p:notesMasterIdLst>
  <p:sldIdLst>
    <p:sldId id="256" r:id="rId6"/>
    <p:sldId id="257" r:id="rId7"/>
    <p:sldId id="268" r:id="rId8"/>
    <p:sldId id="269" r:id="rId9"/>
    <p:sldId id="285" r:id="rId10"/>
    <p:sldId id="275" r:id="rId11"/>
    <p:sldId id="286" r:id="rId12"/>
    <p:sldId id="258" r:id="rId13"/>
    <p:sldId id="259" r:id="rId14"/>
    <p:sldId id="260" r:id="rId15"/>
    <p:sldId id="262" r:id="rId16"/>
    <p:sldId id="287" r:id="rId17"/>
    <p:sldId id="288" r:id="rId18"/>
    <p:sldId id="263" r:id="rId19"/>
    <p:sldId id="284" r:id="rId20"/>
    <p:sldId id="261" r:id="rId21"/>
    <p:sldId id="264" r:id="rId22"/>
    <p:sldId id="265" r:id="rId23"/>
    <p:sldId id="266" r:id="rId24"/>
    <p:sldId id="290" r:id="rId25"/>
    <p:sldId id="273" r:id="rId26"/>
    <p:sldId id="282" r:id="rId27"/>
    <p:sldId id="270" r:id="rId28"/>
    <p:sldId id="274" r:id="rId29"/>
    <p:sldId id="271" r:id="rId30"/>
    <p:sldId id="267" r:id="rId31"/>
    <p:sldId id="280" r:id="rId32"/>
    <p:sldId id="289" r:id="rId33"/>
    <p:sldId id="28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475FA-AE0E-44E6-813E-ABE056790F68}" v="27" dt="2021-01-28T17:10:5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23" autoAdjust="0"/>
  </p:normalViewPr>
  <p:slideViewPr>
    <p:cSldViewPr>
      <p:cViewPr varScale="1">
        <p:scale>
          <a:sx n="51" d="100"/>
          <a:sy n="51" d="100"/>
        </p:scale>
        <p:origin x="17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eleon" userId="995feae5-3f72-4ee4-b923-bbef23f60c81" providerId="ADAL" clId="{46D475FA-AE0E-44E6-813E-ABE056790F68}"/>
    <pc:docChg chg="custSel mod addSld delSld modSld">
      <pc:chgData name="Christina Deleon" userId="995feae5-3f72-4ee4-b923-bbef23f60c81" providerId="ADAL" clId="{46D475FA-AE0E-44E6-813E-ABE056790F68}" dt="2021-01-28T17:30:47.971" v="35" actId="47"/>
      <pc:docMkLst>
        <pc:docMk/>
      </pc:docMkLst>
      <pc:sldChg chg="addSp modSp mod setBg">
        <pc:chgData name="Christina Deleon" userId="995feae5-3f72-4ee4-b923-bbef23f60c81" providerId="ADAL" clId="{46D475FA-AE0E-44E6-813E-ABE056790F68}" dt="2021-01-28T14:55:24.972" v="17" actId="14100"/>
        <pc:sldMkLst>
          <pc:docMk/>
          <pc:sldMk cId="0" sldId="267"/>
        </pc:sldMkLst>
        <pc:spChg chg="add">
          <ac:chgData name="Christina Deleon" userId="995feae5-3f72-4ee4-b923-bbef23f60c81" providerId="ADAL" clId="{46D475FA-AE0E-44E6-813E-ABE056790F68}" dt="2021-01-28T14:55:01.903" v="6" actId="26606"/>
          <ac:spMkLst>
            <pc:docMk/>
            <pc:sldMk cId="0" sldId="267"/>
            <ac:spMk id="76" creationId="{620FDFD2-19AF-4124-A49A-BAC0929B1300}"/>
          </ac:spMkLst>
        </pc:spChg>
        <pc:spChg chg="mod ord">
          <ac:chgData name="Christina Deleon" userId="995feae5-3f72-4ee4-b923-bbef23f60c81" providerId="ADAL" clId="{46D475FA-AE0E-44E6-813E-ABE056790F68}" dt="2021-01-28T14:55:20.072" v="16" actId="403"/>
          <ac:spMkLst>
            <pc:docMk/>
            <pc:sldMk cId="0" sldId="267"/>
            <ac:spMk id="97283" creationId="{F2B4F5B5-74AD-459D-9C93-2886B991FB3D}"/>
          </ac:spMkLst>
        </pc:spChg>
        <pc:spChg chg="mod">
          <ac:chgData name="Christina Deleon" userId="995feae5-3f72-4ee4-b923-bbef23f60c81" providerId="ADAL" clId="{46D475FA-AE0E-44E6-813E-ABE056790F68}" dt="2021-01-28T14:55:24.972" v="17" actId="14100"/>
          <ac:spMkLst>
            <pc:docMk/>
            <pc:sldMk cId="0" sldId="267"/>
            <ac:spMk id="100354" creationId="{C632FD3F-FE99-4685-806D-FFF116F2EEA6}"/>
          </ac:spMkLst>
        </pc:spChg>
        <pc:grpChg chg="add">
          <ac:chgData name="Christina Deleon" userId="995feae5-3f72-4ee4-b923-bbef23f60c81" providerId="ADAL" clId="{46D475FA-AE0E-44E6-813E-ABE056790F68}" dt="2021-01-28T14:55:01.903" v="6" actId="26606"/>
          <ac:grpSpMkLst>
            <pc:docMk/>
            <pc:sldMk cId="0" sldId="267"/>
            <ac:grpSpMk id="78" creationId="{7F6F6FC6-9A5F-4E14-8105-15D94914A798}"/>
          </ac:grpSpMkLst>
        </pc:grpChg>
        <pc:picChg chg="mod ord">
          <ac:chgData name="Christina Deleon" userId="995feae5-3f72-4ee4-b923-bbef23f60c81" providerId="ADAL" clId="{46D475FA-AE0E-44E6-813E-ABE056790F68}" dt="2021-01-28T14:55:01.903" v="6" actId="26606"/>
          <ac:picMkLst>
            <pc:docMk/>
            <pc:sldMk cId="0" sldId="267"/>
            <ac:picMk id="100356" creationId="{04D27F67-4FAF-4F6C-BA5B-8FD46E25EDFA}"/>
          </ac:picMkLst>
        </pc:picChg>
        <pc:picChg chg="mod">
          <ac:chgData name="Christina Deleon" userId="995feae5-3f72-4ee4-b923-bbef23f60c81" providerId="ADAL" clId="{46D475FA-AE0E-44E6-813E-ABE056790F68}" dt="2021-01-28T14:55:01.903" v="6" actId="26606"/>
          <ac:picMkLst>
            <pc:docMk/>
            <pc:sldMk cId="0" sldId="267"/>
            <ac:picMk id="100357" creationId="{C0A3D2B9-FB18-4D12-8AC8-E6F1DF14E461}"/>
          </ac:picMkLst>
        </pc:picChg>
        <pc:picChg chg="mod">
          <ac:chgData name="Christina Deleon" userId="995feae5-3f72-4ee4-b923-bbef23f60c81" providerId="ADAL" clId="{46D475FA-AE0E-44E6-813E-ABE056790F68}" dt="2021-01-28T14:55:01.903" v="6" actId="26606"/>
          <ac:picMkLst>
            <pc:docMk/>
            <pc:sldMk cId="0" sldId="267"/>
            <ac:picMk id="100358" creationId="{7D3DDD4E-5721-4F71-8490-6C70E0CF9BBF}"/>
          </ac:picMkLst>
        </pc:picChg>
      </pc:sldChg>
      <pc:sldChg chg="addSp modSp mod setBg">
        <pc:chgData name="Christina Deleon" userId="995feae5-3f72-4ee4-b923-bbef23f60c81" providerId="ADAL" clId="{46D475FA-AE0E-44E6-813E-ABE056790F68}" dt="2021-01-28T15:02:57.635" v="31" actId="1076"/>
        <pc:sldMkLst>
          <pc:docMk/>
          <pc:sldMk cId="0" sldId="271"/>
        </pc:sldMkLst>
        <pc:spChg chg="add">
          <ac:chgData name="Christina Deleon" userId="995feae5-3f72-4ee4-b923-bbef23f60c81" providerId="ADAL" clId="{46D475FA-AE0E-44E6-813E-ABE056790F68}" dt="2021-01-28T14:56:12.623" v="19" actId="26606"/>
          <ac:spMkLst>
            <pc:docMk/>
            <pc:sldMk cId="0" sldId="271"/>
            <ac:spMk id="76" creationId="{609B2588-B497-493D-80F0-F189AF137565}"/>
          </ac:spMkLst>
        </pc:spChg>
        <pc:spChg chg="mod">
          <ac:chgData name="Christina Deleon" userId="995feae5-3f72-4ee4-b923-bbef23f60c81" providerId="ADAL" clId="{46D475FA-AE0E-44E6-813E-ABE056790F68}" dt="2021-01-28T15:02:57.635" v="31" actId="1076"/>
          <ac:spMkLst>
            <pc:docMk/>
            <pc:sldMk cId="0" sldId="271"/>
            <ac:spMk id="101378" creationId="{43096ADF-76F3-46D8-A061-8FB7F90E2B48}"/>
          </ac:spMkLst>
        </pc:spChg>
        <pc:spChg chg="mod ord">
          <ac:chgData name="Christina Deleon" userId="995feae5-3f72-4ee4-b923-bbef23f60c81" providerId="ADAL" clId="{46D475FA-AE0E-44E6-813E-ABE056790F68}" dt="2021-01-28T15:02:52.378" v="30" actId="14100"/>
          <ac:spMkLst>
            <pc:docMk/>
            <pc:sldMk cId="0" sldId="271"/>
            <ac:spMk id="101379" creationId="{2CD80983-9621-428D-A42F-C919DFECA0A2}"/>
          </ac:spMkLst>
        </pc:spChg>
        <pc:grpChg chg="add">
          <ac:chgData name="Christina Deleon" userId="995feae5-3f72-4ee4-b923-bbef23f60c81" providerId="ADAL" clId="{46D475FA-AE0E-44E6-813E-ABE056790F68}" dt="2021-01-28T14:56:12.623" v="19" actId="26606"/>
          <ac:grpSpMkLst>
            <pc:docMk/>
            <pc:sldMk cId="0" sldId="271"/>
            <ac:grpSpMk id="78" creationId="{F9AB5DBD-0A57-4DBC-B49F-205E268F1FCB}"/>
          </ac:grpSpMkLst>
        </pc:grpChg>
        <pc:picChg chg="mod ord">
          <ac:chgData name="Christina Deleon" userId="995feae5-3f72-4ee4-b923-bbef23f60c81" providerId="ADAL" clId="{46D475FA-AE0E-44E6-813E-ABE056790F68}" dt="2021-01-28T14:56:12.623" v="19" actId="26606"/>
          <ac:picMkLst>
            <pc:docMk/>
            <pc:sldMk cId="0" sldId="271"/>
            <ac:picMk id="101380" creationId="{849A6BF4-FF79-4B62-9C59-778EB8FA5500}"/>
          </ac:picMkLst>
        </pc:picChg>
        <pc:picChg chg="mod">
          <ac:chgData name="Christina Deleon" userId="995feae5-3f72-4ee4-b923-bbef23f60c81" providerId="ADAL" clId="{46D475FA-AE0E-44E6-813E-ABE056790F68}" dt="2021-01-28T14:56:12.623" v="19" actId="26606"/>
          <ac:picMkLst>
            <pc:docMk/>
            <pc:sldMk cId="0" sldId="271"/>
            <ac:picMk id="101381" creationId="{7DA12B78-C3F9-416B-896C-72C9131212A5}"/>
          </ac:picMkLst>
        </pc:picChg>
        <pc:picChg chg="mod ord">
          <ac:chgData name="Christina Deleon" userId="995feae5-3f72-4ee4-b923-bbef23f60c81" providerId="ADAL" clId="{46D475FA-AE0E-44E6-813E-ABE056790F68}" dt="2021-01-28T14:56:12.623" v="19" actId="26606"/>
          <ac:picMkLst>
            <pc:docMk/>
            <pc:sldMk cId="0" sldId="271"/>
            <ac:picMk id="101382" creationId="{66FA505E-FB09-4C9D-A0BB-2FA62204FA4E}"/>
          </ac:picMkLst>
        </pc:picChg>
        <pc:picChg chg="mod">
          <ac:chgData name="Christina Deleon" userId="995feae5-3f72-4ee4-b923-bbef23f60c81" providerId="ADAL" clId="{46D475FA-AE0E-44E6-813E-ABE056790F68}" dt="2021-01-28T14:56:12.623" v="19" actId="26606"/>
          <ac:picMkLst>
            <pc:docMk/>
            <pc:sldMk cId="0" sldId="271"/>
            <ac:picMk id="101383" creationId="{2A144D71-7829-4765-85F4-713797A93989}"/>
          </ac:picMkLst>
        </pc:picChg>
      </pc:sldChg>
      <pc:sldChg chg="addSp delSp modSp new del mod">
        <pc:chgData name="Christina Deleon" userId="995feae5-3f72-4ee4-b923-bbef23f60c81" providerId="ADAL" clId="{46D475FA-AE0E-44E6-813E-ABE056790F68}" dt="2021-01-28T17:30:47.971" v="35" actId="47"/>
        <pc:sldMkLst>
          <pc:docMk/>
          <pc:sldMk cId="2254846530" sldId="287"/>
        </pc:sldMkLst>
        <pc:spChg chg="add del mod">
          <ac:chgData name="Christina Deleon" userId="995feae5-3f72-4ee4-b923-bbef23f60c81" providerId="ADAL" clId="{46D475FA-AE0E-44E6-813E-ABE056790F68}" dt="2021-01-28T17:10:55.350" v="34" actId="478"/>
          <ac:spMkLst>
            <pc:docMk/>
            <pc:sldMk cId="2254846530" sldId="287"/>
            <ac:spMk id="4" creationId="{02C98823-1327-4EA7-96CE-1488EBC2B8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E639C1-5146-4513-A7AA-E0A41CEB2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AA5A2-D375-46A5-A9E4-04DA07682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5813BF-50EB-4473-848C-8D897B51B9AE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C09F4C-B2F9-40B2-AEE3-8E32F8E8CC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1CC446E-610A-4BC2-B7B5-E26D7D44F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56CA5-9D50-453B-9F66-F7572EF6C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892C-7EE0-47FC-8595-59A30F28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C9F4C-08DE-4219-8BF4-D60BF56FB5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R21os8gT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Interactions between organisms that can affect the ecosystem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83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of symbiosis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05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Ticks, tapeworms, aphids, lice</a:t>
            </a:r>
          </a:p>
          <a:p>
            <a:r>
              <a:rPr lang="en-US" dirty="0"/>
              <a:t>Birds will remove an egg from another nest and lay eggs in the nest- hoping the mother bird will raise it as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5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0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Fennic</a:t>
            </a:r>
            <a:r>
              <a:rPr lang="en-US" dirty="0"/>
              <a:t> fox – ears for cooling </a:t>
            </a:r>
          </a:p>
          <a:p>
            <a:r>
              <a:rPr lang="en-US" dirty="0"/>
              <a:t>Peppered moth – camo</a:t>
            </a:r>
          </a:p>
          <a:p>
            <a:r>
              <a:rPr lang="en-US" dirty="0"/>
              <a:t>Walking stick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2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AED8DCA8-4F04-423C-A85D-2BD24D1F6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B3C120F0-2F36-4B30-9CC0-0A0FB47C8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Russian Far East-Subspecies of African leopard</a:t>
            </a: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99F0F568-A746-40B5-9063-386741DF9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5DFFE3-DE94-4568-8680-CE75B5ACA48B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94446750-06B4-45BF-90B7-0D65719CA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AF939ED-7FFF-4373-B6EB-07D30186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Levels of organization span from 1 indv organism to encompassing everything on the planet</a:t>
            </a: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9C6ED537-CDF2-49CA-BCAD-7BE490DE0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BC2B0-EF22-46AB-B474-A6124199A45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7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30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Can be as small as your back yard or as large as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6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24DE3D8-537A-41C5-A877-38A179353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1C8C12A0-8F5E-47C6-AE6D-E79896BA2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hlinkClick r:id="rId3"/>
              </a:rPr>
              <a:t>https://www.youtube.com/watch?v=YTR21os8gTA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Birds of Paradise Video</a:t>
            </a: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DAB4E3C-7C96-444C-972C-29C8834E5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5D928-337D-46E4-8A99-6916053AC17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Arthropods = insects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9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03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basic types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symbiosis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mutualism, commensalism, and parasitism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C9F4C-08DE-4219-8BF4-D60BF56FB50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17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FDAA9-6124-4866-B704-AA1FC046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E3476-3BCF-466B-9EF6-FD1B46622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6799E0-1407-449A-893B-36D7FDF6D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41EDF-7847-4D42-A56F-F6A621238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08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62EDD8-3EB3-4C79-8A22-D6CFEED7A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48455-9D20-4B4D-A8D9-04D7DD78F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8337C-0552-48AC-9B63-060AD797D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C68B1-6626-4926-9C62-0C1CB4B80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EF57A-2C1C-4B6C-A0CD-12C0E70E0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48C36-1681-4F8F-AD4A-E991D3FC5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F3D30-8F2D-4774-A4FB-F97439BC9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1D8F8-4BB0-4570-B7EE-247C6EBCB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2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F5AD-7E0A-4133-B1FC-07F4B4A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3D556-749A-41D7-BC62-4588EB3D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4E8CD-8910-4898-BA8B-25E22B52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FDD787F-3A77-462D-8629-E67F61AC3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4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5905F-06CD-4FF3-BFE0-508CFE6F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CD9A-65D5-4272-AD8E-AB00D05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7B5E-6EF7-47CB-92DD-5B8C7D91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74566FE-9E63-4B32-A835-6B3DE9889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8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236AB-A95B-48B3-A6DD-4A9C0433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61254-8CFF-4624-A74B-D3093E4D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93DCE-56DD-499D-9D70-CA826ABC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71FF4B-5260-4116-8549-5BC5EB9F6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2744A-C386-482F-BE1B-1EC485B6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5AE06-D467-4894-80B5-1AE5281F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4A7BC-7BB5-4D55-9D5D-4050FA65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CCC883-4EA4-4699-BBF5-4AB681263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9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CD794-0C8E-42F7-8A20-3CB5C74D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39F5-F7D8-45F5-A7F1-F0D060D7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9893E-AE1C-4C2A-A56D-94D66618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16E0BB0-6408-4CE8-9372-AED8F1902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15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F2417-A6E9-4C59-85C9-36B4A35E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C62F1-815D-4E82-82B4-3947FF37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ABF8-F2E3-4A46-96C2-D0FDFA35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38786B5-02C5-43EE-B702-C01C0A487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49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5D0CC-78E7-41C9-96C8-1B633DDD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A7766-D454-46FF-8925-623BF827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E0A1F-16AE-4447-AA71-419B82C4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9281253-3858-440C-9354-D40241007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5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D885F-08F6-4BF8-9D00-85D6857F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6DAEE-99D4-4B85-A8F0-72E41451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969FD-292C-47D6-8B50-86AADB06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51FA327-1E07-47BE-ACB5-176C0247A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E0852F-96B9-4A43-B46C-ABCA0F5E1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58BD18-565B-4C1C-8FD9-FDAF0D785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311AD9-4B26-434D-8AF6-879CDFEE3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1ECCC-865B-4C8C-8111-4A60FFD9F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710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0CF0A-3B7E-458A-85AB-1B8467EF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9EF4-C80F-4793-BE82-317ACF0A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7A93-3452-4B6C-AF00-A00CECAB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3C2EB34-37C4-4388-8760-8114BED8E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51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D382-EB2F-4B77-8DB0-AD378559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3522-BBCD-454F-8736-80BCDBC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41B7-A30E-4234-BE08-5EE955BB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0FD2268-9641-4574-9975-827E9E7B6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58CE8-92B6-4606-837D-A4EDC1D1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0EBDE-CEF3-4549-8E88-00164407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7D8C-7E6E-4367-81F0-0AAEDAF2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4726901-6F8D-44F0-8DCA-4AB466675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2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33EEC-0B01-4E91-B855-1127BF7D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162E6-9966-4D03-9871-26CE3626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13DFC-9BA8-4379-9515-87DD44AB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650A805-C7C6-4FD7-961D-CE8279D38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21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42269-2EDE-4D2B-B490-27F3FD8B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EFF13-7964-486E-BEB8-D522333D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F54AB-BD3B-43D3-9329-C5A360A4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FE8C9B3-EB95-44A7-9CB7-548E4EDEC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39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8EBBD-BB2E-4602-B3CC-3CD6BC3B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8BA86-2FBB-4217-99A7-7B2119ED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DE7C1-BE6F-4420-97BC-3985E6C0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0BE469-1AF4-4053-B147-EF786C68C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530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25BEE-E487-4C4D-8FA7-74117012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44C9B-FA72-455B-B2C3-D8B3F793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9DAD-BD32-4484-9F32-25852B49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803AD1A-01D6-4D21-A571-DEB2961CC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128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3A296-2F15-41CB-A225-664315ED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2B7B7-88C9-48EB-A22C-0672D279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C4AF4-9AFF-4B63-82D8-D259F741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D71A6D-F4A5-4C9F-946E-2647E562F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70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1F3C4-1309-4855-BB00-1861EBD4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1B7C2-6FFE-4782-8899-89F77D2A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E6B0E-CA78-4B9B-8624-3FABC151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70028E7-99AF-46C5-BB28-145C14C32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572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2119F-4E29-469D-A5AA-EBAD8E59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9BC1D-102F-4F11-AD9B-2A6800A9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876DA-8562-49BC-A9FC-A4D936D5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C31174A-52A1-4F2F-A64F-ABB061192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69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7E58EB-CCAA-4A70-866F-AE0BA3917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4A5091-A052-4485-9B18-850161960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25823-004A-48FD-8069-57255DE9D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4F446-8062-4550-B91D-FCAD12646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43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7A17-12B8-4F93-8B69-F88F4A66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8C3F-FA27-44D4-86F6-80BE884F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2631-2873-4544-954D-60878544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01FE705-532E-4E49-8E33-8BF6359A2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0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F4FEF-7AC4-4AAE-AD5A-B5BD0AF7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320F-77A8-42C2-BEFE-0A696844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BE62-7C1B-4885-9C59-574E5AF9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25EBFF1-72AE-458D-93E9-0AE3C41DA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354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278E-F58F-45A6-9999-CFD73444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67438D-E1EC-44BE-81BD-F5D20E8B86A3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812A-B224-49A8-B97C-8786242B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DA6A-63AB-44D7-85FC-9B761113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EFC1572-8F0C-424B-A136-BE54EB30D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381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EFDC-8F02-45B1-9E55-C38B5550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9E7670-5709-4FB8-9C8B-393D2B0FE9EC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2640-E7CA-4368-9A7F-8E80966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3A7E5-4965-4494-93F0-51E15C01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1FC88AC-DA58-4ADF-8A90-DE401F9EE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40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B376-8831-4314-B92E-9DCDDE3B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0EB844-576C-4267-8383-DA776845B5FB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1DFE-A5F3-4396-ADE8-8AAA309C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45AC-40A8-4429-B389-F08E5077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CF0728-70F3-4FFB-9F16-2E0F8FD1B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493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AD52-7470-40CA-A6B7-956E74BB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F77381-882F-4503-83DF-827392406794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B32CC-6E1C-4BAF-8277-783089C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8408-0AC9-4521-83EA-9F54A00A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2107153-D9E0-42AA-877A-A88C12EEC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77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ED99C-D875-4B47-BFBD-0615C1DC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7FD6E4-D093-44BA-95A0-57353125F614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8C588-DD36-4A9E-82C8-2392DBEC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66AE1-D76A-49A4-98D7-BC2A77D5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2B37020-0097-4409-BF9F-36855B6EB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75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F710E-2253-4A41-BA09-1CAD30C0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24CE74-769D-44FA-B2A8-D8A4A4245D59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23522-F3B5-46ED-921E-C620E7C3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BE7E8-46BD-467C-9AE5-0D08E300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B73CCF-FE86-4CD0-8AC6-780A9A7C2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755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ED66E-8EAF-49F6-8CE4-739FF0AC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E8BFC8-83CE-4226-B714-01B66C696196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3BD3F-B381-4260-B776-836C4E0B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9FF23-1C83-47C1-8146-0EB590E8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A2F197-4C13-484C-B497-C39D8FE1D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837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E6547-BAFD-4230-9A11-13E8C6A0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B4DCC-D770-47E5-A8B0-624209D1623E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AA127-D02B-4AED-A1B4-85DD3AE4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CCA6A-1323-4BAB-A82D-D077A9F2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1C6951A-EACC-4A44-8918-9FE462569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0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F74AB-9005-49B8-A175-9F2BF79229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3A9D2-3EBA-48F0-9F52-5C77B2A1C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CA601-0418-42D9-83AE-F47CD1023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184D1-5161-4362-AA79-08BE9B5C9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5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CD90-4B7B-4063-A86C-F9471BCB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43643AB-BDEE-4F28-83D2-4EC0C2481619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E5C1-3635-420C-B074-2A9B577E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C6444-E8C0-48C1-AA56-039C081A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BA74E7D-61E7-45DF-ABD7-BA128FC46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78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47756-4324-42E2-B5C1-C17DE66E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CA7E48-048A-4E54-80B2-30BB26FEE6D7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D0B6-59A3-48A9-BFBD-FACA01B0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2B19-689A-41BD-B03A-E3E01F5C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B3BDE83-8978-4619-8AB7-72F61B3F3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179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84F83-B93A-4132-B8FB-EFB87971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884A6E-961F-4E2F-A823-39D3231DE422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86500-874B-4044-87CB-A1D6A2D7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6B39-7F0F-421C-AFB6-846DA33D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CEA799-FCA5-41F7-B860-6AF716808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01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EFEDA3-49B8-4E27-9CAC-1FF1783CC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638CDD-B47F-4CA3-A56F-E3AC23672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49DE8E-82EB-4BA7-AF2F-8E8BE446D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ADBC-887B-44EB-BC22-E7D9ED187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524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9240DB-FF99-4657-95F7-801DE7484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07B7E6-CE9F-4278-9CBB-D8C052C07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C272EB-186C-4439-9306-8DFC7EACC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0D30F-1F7A-4C6F-A707-D427DE9E4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93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DA1B9E-EA9D-4E5A-BF72-7D65B1109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63F8A7-990F-4775-B150-686698A79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D8AAB-2B09-4DE3-92B1-C991C98DB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42913-502B-46EC-9BDE-C22766B05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1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B8C96-923C-482E-8D51-FA457D04A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CAF5B-C17D-4B61-BD0C-694D64C41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6FF24-25E2-4B5C-A567-9E8470F43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CAAF1-D961-4EAA-B6F4-39A0A69A1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46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E8E8B-E742-4931-B2F9-4FD18824A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AB908-B56F-4C9D-A431-38B4E28BC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BB637-8E94-423E-835D-9DD20E04B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CCA32-703A-42BD-9F35-231199D50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FEC8E6-97F0-4CFA-88EE-FF42F38C6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04CE4B-B44F-4818-BAA5-233BDEB0C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1776A8-7491-4B70-8574-B70720FEB3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1286EF-024C-4BC2-ADEB-0E84903628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C6206C-252E-45C6-AB95-E9CA54768D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5F12A41-FA08-4DCB-A5F6-CA8F31856C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6" r:id="rId1"/>
    <p:sldLayoutId id="2147487147" r:id="rId2"/>
    <p:sldLayoutId id="2147487148" r:id="rId3"/>
    <p:sldLayoutId id="2147487149" r:id="rId4"/>
    <p:sldLayoutId id="2147487150" r:id="rId5"/>
    <p:sldLayoutId id="2147487151" r:id="rId6"/>
    <p:sldLayoutId id="2147487152" r:id="rId7"/>
    <p:sldLayoutId id="2147487153" r:id="rId8"/>
    <p:sldLayoutId id="2147487154" r:id="rId9"/>
    <p:sldLayoutId id="2147487155" r:id="rId10"/>
    <p:sldLayoutId id="2147487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02B16EB1-FD23-4EFC-BBEC-8A7B5C615B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3153D784-6CFC-46B0-96E7-47A4B326CD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F23CF1AA-37E6-42E7-846E-25FBE23A06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8C040E4E-978E-4527-89D4-28C56AE379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C0E240EC-4B0C-49D2-8E9B-2D19751549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C3FE1B82-BB25-452E-A6C2-2D00396F56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/>
              <a:t>E.) Response E</a:t>
            </a:r>
          </a:p>
        </p:txBody>
      </p:sp>
      <p:sp>
        <p:nvSpPr>
          <p:cNvPr id="8" name="Percent">
            <a:extLst>
              <a:ext uri="{FF2B5EF4-FFF2-40B4-BE49-F238E27FC236}">
                <a16:creationId xmlns:a16="http://schemas.microsoft.com/office/drawing/2014/main" id="{FEC84284-591C-494C-9E4E-DA4B1D7A9ACD}"/>
              </a:ext>
            </a:extLst>
          </p:cNvPr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>
            <a:extLst>
              <a:ext uri="{FF2B5EF4-FFF2-40B4-BE49-F238E27FC236}">
                <a16:creationId xmlns:a16="http://schemas.microsoft.com/office/drawing/2014/main" id="{0DD76B44-E899-49E9-B594-A3A855DDA15B}"/>
              </a:ext>
            </a:extLst>
          </p:cNvPr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7" r:id="rId1"/>
    <p:sldLayoutId id="2147487158" r:id="rId2"/>
    <p:sldLayoutId id="2147487159" r:id="rId3"/>
    <p:sldLayoutId id="2147487160" r:id="rId4"/>
    <p:sldLayoutId id="2147487161" r:id="rId5"/>
    <p:sldLayoutId id="2147487162" r:id="rId6"/>
    <p:sldLayoutId id="2147487163" r:id="rId7"/>
    <p:sldLayoutId id="2147487164" r:id="rId8"/>
    <p:sldLayoutId id="2147487165" r:id="rId9"/>
    <p:sldLayoutId id="214748716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331F6822-31D4-456D-BC4E-565396A42ECE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38861DF4-67CF-4887-A33F-AC7DDE87C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1F7B113E-58B0-4946-9C32-B323BBF3CD9D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CAF6DD46-8549-439F-B122-CB121B4E1E22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698F4BC7-CC88-43FB-902E-078EF5A83D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308B2082-F880-4762-97C0-2DB042C9B53B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A33EC102-6382-456F-9B8F-131EFB3F097C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DE1ACE84-73E9-40D4-BA17-2C6A383C202F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D4B86A2F-8E58-4F91-AAB9-02CBD9927907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04956FCB-7149-4745-9FE5-576A41C196BD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B448C422-815C-4E1D-9C29-CC2E8465EF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6AA68630-7436-4466-879B-310BDBC9602B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ACF61657-30FB-4E95-B66D-AC4A8296381D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35401260-49E8-4E9D-A035-5D1B0839D853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212AD53A-349F-4965-A532-8BC9D31241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CC120316-50ED-45C6-8F4D-1B90D08EAB41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77A61F42-BC04-4C80-8C5F-AC417DB79B59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D58D9809-C435-4CA7-ADCC-7A8FD1984348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FB8DE090-6B25-482D-A6BA-1DD03043C793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2CECE6C3-0851-47E4-8F9E-1C6D2A3CA194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187A12F6-76AD-4F32-9789-C4A9B9E8C5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A82B05D8-CBCA-4207-98B4-1DFD52A7C0F4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1F9220D9-7E4B-4A96-92DC-495A982CFA87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8E625554-8EDE-47D9-BEEE-9398D15D8C1E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F6CC4931-5AF3-45D0-8DA1-06B165FDCA94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6176230C-ACFD-4CA0-B175-E1C29184E3A7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56322EF2-29DD-4689-B051-7A5E79536404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8CEB49A3-9812-45E0-9D21-94DD657FC20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9584960D-9C55-41EC-B13A-52B4B62C9B98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D722D7BA-45E5-45A2-ACC4-0088AED73BF9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5AB7D217-249F-4E3C-982A-F4B610E18A42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A6B36189-3FA0-4F08-BE65-3CF6F1627C17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7" r:id="rId1"/>
    <p:sldLayoutId id="2147487168" r:id="rId2"/>
    <p:sldLayoutId id="2147487169" r:id="rId3"/>
    <p:sldLayoutId id="2147487170" r:id="rId4"/>
    <p:sldLayoutId id="2147487171" r:id="rId5"/>
    <p:sldLayoutId id="2147487172" r:id="rId6"/>
    <p:sldLayoutId id="2147487173" r:id="rId7"/>
    <p:sldLayoutId id="2147487174" r:id="rId8"/>
    <p:sldLayoutId id="2147487175" r:id="rId9"/>
    <p:sldLayoutId id="214748717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0DC50DE-413E-494F-AD80-86B4B7C91B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A125B80-E42F-4704-A6A3-C646B1A99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517D-B495-46F9-86D8-9B5E517F6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C47BE4-A505-4B31-B00E-8E0BDB43E063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02F4-575E-4D90-B1D8-1EB70EDE2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9806-7882-4B6C-B29C-BBBE9DB9C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7B34C1-63D1-4979-A204-70D029F6DB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7" r:id="rId1"/>
    <p:sldLayoutId id="2147487178" r:id="rId2"/>
    <p:sldLayoutId id="2147487179" r:id="rId3"/>
    <p:sldLayoutId id="2147487180" r:id="rId4"/>
    <p:sldLayoutId id="2147487181" r:id="rId5"/>
    <p:sldLayoutId id="2147487182" r:id="rId6"/>
    <p:sldLayoutId id="2147487183" r:id="rId7"/>
    <p:sldLayoutId id="2147487184" r:id="rId8"/>
    <p:sldLayoutId id="2147487185" r:id="rId9"/>
    <p:sldLayoutId id="2147487186" r:id="rId10"/>
    <p:sldLayoutId id="2147487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89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222" r:id="rId1"/>
    <p:sldLayoutId id="2147487223" r:id="rId2"/>
    <p:sldLayoutId id="2147487224" r:id="rId3"/>
    <p:sldLayoutId id="2147487225" r:id="rId4"/>
    <p:sldLayoutId id="2147487226" r:id="rId5"/>
    <p:sldLayoutId id="2147487227" r:id="rId6"/>
    <p:sldLayoutId id="2147487228" r:id="rId7"/>
    <p:sldLayoutId id="2147487229" r:id="rId8"/>
    <p:sldLayoutId id="2147487230" r:id="rId9"/>
    <p:sldLayoutId id="2147487231" r:id="rId10"/>
    <p:sldLayoutId id="2147487232" r:id="rId11"/>
    <p:sldLayoutId id="2147487233" r:id="rId12"/>
    <p:sldLayoutId id="2147487234" r:id="rId13"/>
    <p:sldLayoutId id="2147487235" r:id="rId14"/>
    <p:sldLayoutId id="2147487236" r:id="rId15"/>
    <p:sldLayoutId id="2147487237" r:id="rId16"/>
    <p:sldLayoutId id="21474872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Tree_of_Life_(Disney)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viewer.org/history-and-science/geoscience-and-oceanography/maps/terrestrial-biomes-and-ecoregion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wikipedia.org/wiki/Biosph%C3%A8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TR21os8g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en.wikipedia.org/wiki/Habita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s://en.wikipedia.org/wiki/Japanese_squirr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environment-ecology-nature-219669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tualism_(biology)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tropicalmarinebio.pressbooks.com/chapter/mutualism-in-coral-reef-ecosystem-mutualism-in-coral-reef-ecosystem/" TargetMode="Externa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s://worldbuilding.stackexchange.com/questions/160652/why-would-a-creature-only-have-feathers-on-its-back" TargetMode="Externa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5/5f/22_Regen_ubt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4" name="Title 1">
            <a:extLst>
              <a:ext uri="{FF2B5EF4-FFF2-40B4-BE49-F238E27FC236}">
                <a16:creationId xmlns:a16="http://schemas.microsoft.com/office/drawing/2014/main" id="{609574B9-407D-4BC1-9648-65DF80FAAF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0" y="2095973"/>
            <a:ext cx="4153211" cy="266550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Introduction to Ecology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F4F20-A048-4D85-9ECB-FB1B38821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2330"/>
          <a:stretch/>
        </p:blipFill>
        <p:spPr>
          <a:xfrm>
            <a:off x="20" y="2"/>
            <a:ext cx="4686958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7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MARTInkShape-1">
            <a:extLst>
              <a:ext uri="{FF2B5EF4-FFF2-40B4-BE49-F238E27FC236}">
                <a16:creationId xmlns:a16="http://schemas.microsoft.com/office/drawing/2014/main" id="{CBA634D2-2698-44DD-993D-8D4C752254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86750" y="4660900"/>
            <a:ext cx="36513" cy="9525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0" y="8930"/>
                </a:lnTo>
                <a:lnTo>
                  <a:pt x="7689" y="8930"/>
                </a:lnTo>
                <a:lnTo>
                  <a:pt x="3571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924AA-D8C6-4D56-B014-DA027892A053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en.wikipedia.org/wiki/Tree_of_Life_(Disne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996" name="Picture 5" descr="wildebeest155">
            <a:extLst>
              <a:ext uri="{FF2B5EF4-FFF2-40B4-BE49-F238E27FC236}">
                <a16:creationId xmlns:a16="http://schemas.microsoft.com/office/drawing/2014/main" id="{F3E8F719-6461-4222-9A64-6D2C62298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" r="2" b="2352"/>
          <a:stretch/>
        </p:blipFill>
        <p:spPr bwMode="auto">
          <a:xfrm>
            <a:off x="3320143" y="3429004"/>
            <a:ext cx="5823858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wildflowers-1024x768">
            <a:extLst>
              <a:ext uri="{FF2B5EF4-FFF2-40B4-BE49-F238E27FC236}">
                <a16:creationId xmlns:a16="http://schemas.microsoft.com/office/drawing/2014/main" id="{444802DC-5D6C-490D-B888-49176296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1" r="2" b="2"/>
          <a:stretch/>
        </p:blipFill>
        <p:spPr bwMode="auto">
          <a:xfrm>
            <a:off x="3320139" y="-3"/>
            <a:ext cx="5823860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F151F3D-B7EA-4B4E-A688-12AFC0431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88" y="662400"/>
            <a:ext cx="2538000" cy="8616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600"/>
              <a:t>Community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4BEDDC2-B36B-4E10-831D-564105876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" y="1941331"/>
            <a:ext cx="3444072" cy="384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of the populations of </a:t>
            </a:r>
            <a:r>
              <a:rPr lang="en-US" altLang="en-US" u="sng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living organisms </a:t>
            </a:r>
            <a:r>
              <a:rPr lang="en-US" altLang="en-US" dirty="0">
                <a:solidFill>
                  <a:schemeClr val="tx1">
                    <a:alpha val="6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one area at one time</a:t>
            </a:r>
          </a:p>
          <a:p>
            <a:pPr eaLnBrk="1" hangingPunct="1"/>
            <a:endParaRPr lang="en-US" altLang="en-US" dirty="0">
              <a:solidFill>
                <a:schemeClr val="tx1">
                  <a:alpha val="6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eaLnBrk="1" hangingPunct="1"/>
            <a:endParaRPr lang="en-US" altLang="en-US" dirty="0">
              <a:solidFill>
                <a:schemeClr val="tx1">
                  <a:alpha val="6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8" descr="http://5thgradecedarfork.weebly.com/uploads/8/2/1/5/8215136/5132547_orig.jpg">
            <a:extLst>
              <a:ext uri="{FF2B5EF4-FFF2-40B4-BE49-F238E27FC236}">
                <a16:creationId xmlns:a16="http://schemas.microsoft.com/office/drawing/2014/main" id="{0C43FCA4-219C-4516-83E0-FD427C153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949" b="60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19048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128B628E-64DD-4386-ADB0-40EBAD54B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2488" y="640263"/>
            <a:ext cx="2819430" cy="1344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/>
              <a:t>Ecosystem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EF71028-0700-47DD-8FD6-9AD284885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66" y="2121763"/>
            <a:ext cx="3056311" cy="377301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All organisms and the non-living </a:t>
            </a:r>
            <a:r>
              <a:rPr lang="en-US" altLang="en-US" sz="3000" dirty="0">
                <a:latin typeface="Cavolini" panose="03000502040302020204" pitchFamily="66" charset="0"/>
                <a:cs typeface="Cavolini" panose="03000502040302020204" pitchFamily="66" charset="0"/>
              </a:rPr>
              <a:t>environment</a:t>
            </a:r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 in an area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F9B49-79DD-49B8-9C87-C3F73A35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17" y="4316350"/>
            <a:ext cx="3181350" cy="81642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Biomes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5CF352D-B8FA-4B56-8282-55997059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157"/>
          <a:stretch/>
        </p:blipFill>
        <p:spPr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809A-875C-4FB1-8512-46E664581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5210792"/>
            <a:ext cx="6408420" cy="1201081"/>
          </a:xfrm>
        </p:spPr>
        <p:txBody>
          <a:bodyPr>
            <a:normAutofit/>
          </a:bodyPr>
          <a:lstStyle/>
          <a:p>
            <a:r>
              <a:rPr lang="en-US" altLang="en-US" sz="3400" dirty="0">
                <a:solidFill>
                  <a:schemeClr val="bg1">
                    <a:alpha val="80000"/>
                  </a:schemeClr>
                </a:solidFill>
              </a:rPr>
              <a:t>Large group of ecosystems that share the same climate.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4E04B-29D8-43F6-8FAE-03979B9BF285}"/>
              </a:ext>
            </a:extLst>
          </p:cNvPr>
          <p:cNvSpPr/>
          <p:nvPr/>
        </p:nvSpPr>
        <p:spPr>
          <a:xfrm>
            <a:off x="660647" y="4235157"/>
            <a:ext cx="261247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Examples: Tundra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Desert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Temperate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Deciduous Forest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B24A3-F771-4783-8E93-335A67ED3101}"/>
              </a:ext>
            </a:extLst>
          </p:cNvPr>
          <p:cNvSpPr txBox="1"/>
          <p:nvPr/>
        </p:nvSpPr>
        <p:spPr>
          <a:xfrm>
            <a:off x="6420177" y="6657945"/>
            <a:ext cx="27238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://climateviewer.org/history-and-science/geoscience-and-oceanography/maps/terrestrial-biomes-and-ecoreg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28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A8BEE-A317-4692-9A71-524258D1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706439"/>
          </a:xfrm>
        </p:spPr>
        <p:txBody>
          <a:bodyPr>
            <a:normAutofit fontScale="90000"/>
          </a:bodyPr>
          <a:lstStyle/>
          <a:p>
            <a:r>
              <a:rPr lang="en-US" sz="4100" b="1" dirty="0"/>
              <a:t>Biosphere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8BD4-09A1-4C73-935F-16DB2A1F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4" y="1436689"/>
            <a:ext cx="3657600" cy="5033963"/>
          </a:xfrm>
        </p:spPr>
        <p:txBody>
          <a:bodyPr>
            <a:noAutofit/>
          </a:bodyPr>
          <a:lstStyle/>
          <a:p>
            <a:r>
              <a:rPr lang="en-US" altLang="en-US" dirty="0"/>
              <a:t>Relatively thin layer of Earth and its atmosphere that supports life.</a:t>
            </a:r>
          </a:p>
          <a:p>
            <a:endParaRPr lang="en-US" altLang="en-US" dirty="0"/>
          </a:p>
          <a:p>
            <a:r>
              <a:rPr lang="en-US" altLang="en-US" dirty="0"/>
              <a:t>All of the biomes make up the biosphere.</a:t>
            </a:r>
          </a:p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E470BB9-1E01-4F40-BFF5-951D987C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" b="7585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F3FAE-10FE-4635-ADA4-6671BBE86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15067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22A2D-B2EC-40B0-A48E-F38F9C62FF81}"/>
              </a:ext>
            </a:extLst>
          </p:cNvPr>
          <p:cNvSpPr txBox="1"/>
          <p:nvPr/>
        </p:nvSpPr>
        <p:spPr>
          <a:xfrm>
            <a:off x="6578873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fr.wikipedia.org/wiki/Biosph%C3%A8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3317C7F-EA8E-4C8B-BE57-763635D9E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Biodiversity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61BDCCF-64AA-444D-820F-A1C1F57E7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062" y="2062023"/>
            <a:ext cx="2928937" cy="2441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Ecosystems flourish more with more diversity </a:t>
            </a:r>
          </a:p>
        </p:txBody>
      </p:sp>
      <p:pic>
        <p:nvPicPr>
          <p:cNvPr id="89092" name="Picture 7" descr="Image result for biodiversity">
            <a:extLst>
              <a:ext uri="{FF2B5EF4-FFF2-40B4-BE49-F238E27FC236}">
                <a16:creationId xmlns:a16="http://schemas.microsoft.com/office/drawing/2014/main" id="{33C77BAD-CB7B-4B99-8513-6BB43A55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85" y="2286000"/>
            <a:ext cx="576555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F982E76-7FC9-4898-8F14-1ACAEF91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63"/>
            <a:ext cx="9048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kern="0" dirty="0">
                <a:latin typeface="Cavolini" panose="03000502040302020204" pitchFamily="66" charset="0"/>
                <a:cs typeface="Cavolini" panose="03000502040302020204" pitchFamily="66" charset="0"/>
              </a:rPr>
              <a:t>Measures of the number of different species in an area and how common each species is.</a:t>
            </a:r>
          </a:p>
        </p:txBody>
      </p:sp>
      <p:sp>
        <p:nvSpPr>
          <p:cNvPr id="89094" name="Rectangle 1">
            <a:extLst>
              <a:ext uri="{FF2B5EF4-FFF2-40B4-BE49-F238E27FC236}">
                <a16:creationId xmlns:a16="http://schemas.microsoft.com/office/drawing/2014/main" id="{A3A6DE1D-BBF3-4C77-A8A7-66A652B4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5795963"/>
            <a:ext cx="2852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hlinkClick r:id="rId4"/>
              </a:rPr>
              <a:t>Birds of Paradise Video-Orinthology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B6514DC7-1219-43DB-9298-071765417B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304801"/>
            <a:ext cx="83820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Biodiversity of Life</a:t>
            </a:r>
          </a:p>
        </p:txBody>
      </p:sp>
      <p:pic>
        <p:nvPicPr>
          <p:cNvPr id="91139" name="Picture 2" descr="http://image.slidesharecdn.com/plantbiodiversity-150721130441-lva1-app6892/95/plant-biodiversity-3-638.jpg?cb=1437483972">
            <a:extLst>
              <a:ext uri="{FF2B5EF4-FFF2-40B4-BE49-F238E27FC236}">
                <a16:creationId xmlns:a16="http://schemas.microsoft.com/office/drawing/2014/main" id="{DAC3A997-5A6C-4C55-B6FB-19AD3635F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22542" r="8656" b="18851"/>
          <a:stretch/>
        </p:blipFill>
        <p:spPr bwMode="auto">
          <a:xfrm>
            <a:off x="0" y="1404980"/>
            <a:ext cx="9077985" cy="472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64" name="Picture 5" descr="log-coon2">
            <a:extLst>
              <a:ext uri="{FF2B5EF4-FFF2-40B4-BE49-F238E27FC236}">
                <a16:creationId xmlns:a16="http://schemas.microsoft.com/office/drawing/2014/main" id="{130ED9BC-C2E6-4D1E-855A-1FAFBDBC4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r="17066"/>
          <a:stretch/>
        </p:blipFill>
        <p:spPr bwMode="auto">
          <a:xfrm>
            <a:off x="5536239" y="10"/>
            <a:ext cx="3607761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B3D52A-62E1-4B87-A01F-86B7E5542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11" r="7729"/>
          <a:stretch/>
        </p:blipFill>
        <p:spPr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2166" name="Picture 12" descr="lake">
            <a:extLst>
              <a:ext uri="{FF2B5EF4-FFF2-40B4-BE49-F238E27FC236}">
                <a16:creationId xmlns:a16="http://schemas.microsoft.com/office/drawing/2014/main" id="{46203753-F6F2-4572-A72A-4FE1E2160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13789" b="4"/>
          <a:stretch/>
        </p:blipFill>
        <p:spPr bwMode="auto"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B1D66C5-A646-4442-90A0-CDB0A14AE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044" y="1498092"/>
            <a:ext cx="2952502" cy="30739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3600" b="1" u="sng" dirty="0"/>
              <a:t>Habitat</a:t>
            </a:r>
            <a:endParaRPr lang="en-US" altLang="en-US" sz="3600" b="1" dirty="0"/>
          </a:p>
          <a:p>
            <a:pPr marL="0" indent="0" eaLnBrk="1" hangingPunct="1">
              <a:buNone/>
            </a:pPr>
            <a:r>
              <a:rPr lang="en-US" altLang="en-US" sz="3600" dirty="0"/>
              <a:t>physical location of the organism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D100B-0D65-409E-BFF3-327CAB3EC0EE}"/>
              </a:ext>
            </a:extLst>
          </p:cNvPr>
          <p:cNvSpPr txBox="1"/>
          <p:nvPr/>
        </p:nvSpPr>
        <p:spPr>
          <a:xfrm>
            <a:off x="6578874" y="6657945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en.wikipedia.org/wiki/Habit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401058D-F067-44C2-A68D-B05AF96D4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4812228"/>
            <a:ext cx="1962150" cy="757168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</a:rPr>
              <a:t>Niche</a:t>
            </a:r>
          </a:p>
        </p:txBody>
      </p:sp>
      <p:pic>
        <p:nvPicPr>
          <p:cNvPr id="93190" name="Picture 11" descr="908934762125">
            <a:extLst>
              <a:ext uri="{FF2B5EF4-FFF2-40B4-BE49-F238E27FC236}">
                <a16:creationId xmlns:a16="http://schemas.microsoft.com/office/drawing/2014/main" id="{89DB8608-DE5D-4B2E-BC98-17A0B0245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r="28261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7" descr="habitat-Woodpecker">
            <a:extLst>
              <a:ext uri="{FF2B5EF4-FFF2-40B4-BE49-F238E27FC236}">
                <a16:creationId xmlns:a16="http://schemas.microsoft.com/office/drawing/2014/main" id="{6A6F6A89-4C75-4819-BC50-4481B3890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" r="2" b="16230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5" descr="wild10">
            <a:extLst>
              <a:ext uri="{FF2B5EF4-FFF2-40B4-BE49-F238E27FC236}">
                <a16:creationId xmlns:a16="http://schemas.microsoft.com/office/drawing/2014/main" id="{1DEF5E79-93E3-4A6E-A04F-88B534F42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9288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4131359-38A7-4D70-A991-815E8C328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4389676"/>
            <a:ext cx="7258050" cy="24683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>
                    <a:alpha val="80000"/>
                  </a:schemeClr>
                </a:solidFill>
              </a:rPr>
              <a:t>an organism’s role in the community (like a job)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>
                    <a:alpha val="80000"/>
                  </a:schemeClr>
                </a:solidFill>
              </a:rPr>
              <a:t>Includes the way an organism interacts with environment.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FFFF00">
                    <a:alpha val="80000"/>
                  </a:srgbClr>
                </a:solidFill>
              </a:rPr>
              <a:t>(ex: How it gets food, how it finds shelter, when it reproduces, how many offspring it has)</a:t>
            </a:r>
            <a:endParaRPr lang="en-US" altLang="en-US" sz="2400" dirty="0">
              <a:solidFill>
                <a:srgbClr val="FFFF00">
                  <a:alpha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6" name="Rectangle 7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3" name="Picture 7" descr="Venezia-Pigeons">
            <a:extLst>
              <a:ext uri="{FF2B5EF4-FFF2-40B4-BE49-F238E27FC236}">
                <a16:creationId xmlns:a16="http://schemas.microsoft.com/office/drawing/2014/main" id="{FE598418-22E0-4FD8-955A-6ACD24FFE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22766" b="-3"/>
          <a:stretch/>
        </p:blipFill>
        <p:spPr bwMode="auto"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E8951-D3B4-43BE-9E99-0FACB5B8A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68" r="6607" b="-2"/>
          <a:stretch/>
        </p:blipFill>
        <p:spPr>
          <a:xfrm>
            <a:off x="5536267" y="3456433"/>
            <a:ext cx="3607733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4212" name="Picture 5" descr="mDSCN4592">
            <a:extLst>
              <a:ext uri="{FF2B5EF4-FFF2-40B4-BE49-F238E27FC236}">
                <a16:creationId xmlns:a16="http://schemas.microsoft.com/office/drawing/2014/main" id="{6BEA7D85-E5B9-40FF-B9E6-3A1EDDA43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r="7396" b="4"/>
          <a:stretch/>
        </p:blipFill>
        <p:spPr bwMode="auto"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4217" name="Freeform: Shape 7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4218" name="Freeform: Shape 7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174F0DA-9C13-4CC8-858E-97164D927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4" y="689208"/>
            <a:ext cx="259471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Generalist</a:t>
            </a:r>
          </a:p>
        </p:txBody>
      </p:sp>
      <p:sp>
        <p:nvSpPr>
          <p:cNvPr id="94219" name="Rectangle 8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D1A1E6A-5972-4BD2-AE42-FB2088637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4" y="2133374"/>
            <a:ext cx="2935358" cy="439937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Species with broad niches</a:t>
            </a:r>
          </a:p>
          <a:p>
            <a:pPr eaLnBrk="1" hangingPunct="1"/>
            <a:r>
              <a:rPr lang="en-US" altLang="en-US" sz="2800" dirty="0"/>
              <a:t>Can tolerate many conditions and use many resources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(EX cats, deer, roaches)</a:t>
            </a:r>
          </a:p>
        </p:txBody>
      </p:sp>
      <p:pic>
        <p:nvPicPr>
          <p:cNvPr id="94214" name="Picture 9" descr="whitetailed-deer-4">
            <a:extLst>
              <a:ext uri="{FF2B5EF4-FFF2-40B4-BE49-F238E27FC236}">
                <a16:creationId xmlns:a16="http://schemas.microsoft.com/office/drawing/2014/main" id="{36BEED67-8F9D-4FA4-B64F-DDA1E7D09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4772" b="1"/>
          <a:stretch/>
        </p:blipFill>
        <p:spPr bwMode="auto">
          <a:xfrm>
            <a:off x="5553279" y="10"/>
            <a:ext cx="3590721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78551-7718-41E2-8DE9-C33279FB8756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4" tooltip="https://en.wikipedia.org/wiki/Japanese_squirr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237" name="Picture 9" descr="t054599a">
            <a:extLst>
              <a:ext uri="{FF2B5EF4-FFF2-40B4-BE49-F238E27FC236}">
                <a16:creationId xmlns:a16="http://schemas.microsoft.com/office/drawing/2014/main" id="{C376960D-466B-4136-B1FB-DB4AA6863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06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7" descr="koala">
            <a:extLst>
              <a:ext uri="{FF2B5EF4-FFF2-40B4-BE49-F238E27FC236}">
                <a16:creationId xmlns:a16="http://schemas.microsoft.com/office/drawing/2014/main" id="{CAB2E6E3-ACA6-4CEF-80CA-F8A4E0602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r="26858" b="-2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1" descr="lemur_catta_6743">
            <a:extLst>
              <a:ext uri="{FF2B5EF4-FFF2-40B4-BE49-F238E27FC236}">
                <a16:creationId xmlns:a16="http://schemas.microsoft.com/office/drawing/2014/main" id="{72E47594-5586-4C5C-954A-674192E46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AE0C05C-28EF-4436-B9B6-539852EF4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652105"/>
            <a:ext cx="8686800" cy="182489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u="sng" dirty="0">
                <a:solidFill>
                  <a:schemeClr val="bg1">
                    <a:alpha val="80000"/>
                  </a:schemeClr>
                </a:solidFill>
              </a:rPr>
              <a:t>Specialists</a:t>
            </a:r>
            <a:r>
              <a:rPr lang="en-US" altLang="en-US" sz="3600" b="1" dirty="0">
                <a:solidFill>
                  <a:schemeClr val="bg1">
                    <a:alpha val="80000"/>
                  </a:schemeClr>
                </a:solidFill>
              </a:rPr>
              <a:t>-</a:t>
            </a:r>
            <a:r>
              <a:rPr lang="en-US" altLang="en-US" sz="3600" dirty="0">
                <a:solidFill>
                  <a:schemeClr val="bg1">
                    <a:alpha val="80000"/>
                  </a:schemeClr>
                </a:solidFill>
              </a:rPr>
              <a:t> Species that have narrow Niches, they can only tolerate certain conditions. (ex. Koala and Panda)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2D28E39-5122-43B4-9D4C-2EAFD304B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881" y="0"/>
            <a:ext cx="30480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Ecology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18D64DF-7B1B-4E88-AD31-0B444D239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551612" cy="5791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Study of the interactions between organisms (biotic) and the non-living (abiotic) parts of their environment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Each organism depends in some way on other living and non-living things in its environment </a:t>
            </a:r>
          </a:p>
        </p:txBody>
      </p:sp>
      <p:pic>
        <p:nvPicPr>
          <p:cNvPr id="75780" name="Picture 8" descr="circle-of-life">
            <a:extLst>
              <a:ext uri="{FF2B5EF4-FFF2-40B4-BE49-F238E27FC236}">
                <a16:creationId xmlns:a16="http://schemas.microsoft.com/office/drawing/2014/main" id="{B692A204-9F00-4448-B26B-8FA50B161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 r="-3" b="11828"/>
          <a:stretch/>
        </p:blipFill>
        <p:spPr bwMode="auto">
          <a:xfrm>
            <a:off x="4592388" y="271298"/>
            <a:ext cx="4551612" cy="3076487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ree, outdoor, plant, green&#10;&#10;Description automatically generated">
            <a:extLst>
              <a:ext uri="{FF2B5EF4-FFF2-40B4-BE49-F238E27FC236}">
                <a16:creationId xmlns:a16="http://schemas.microsoft.com/office/drawing/2014/main" id="{26D2B1E4-54E7-43F2-8C53-3404C79AF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3091"/>
          <a:stretch/>
        </p:blipFill>
        <p:spPr>
          <a:xfrm>
            <a:off x="4337193" y="4114800"/>
            <a:ext cx="4755326" cy="259225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ee on a flower&#10;&#10;Description automatically generated with medium confidence">
            <a:extLst>
              <a:ext uri="{FF2B5EF4-FFF2-40B4-BE49-F238E27FC236}">
                <a16:creationId xmlns:a16="http://schemas.microsoft.com/office/drawing/2014/main" id="{4846496D-A90F-4296-9ABD-77166CFE5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16" r="18918" b="1"/>
          <a:stretch/>
        </p:blipFill>
        <p:spPr>
          <a:xfrm>
            <a:off x="4623097" y="10"/>
            <a:ext cx="452090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D3B026-E427-46D8-BB82-DAF1EE5E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5234320"/>
            <a:ext cx="5572152" cy="13950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Types of Relationships</a:t>
            </a:r>
            <a:br>
              <a: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among organisms</a:t>
            </a:r>
          </a:p>
        </p:txBody>
      </p:sp>
      <p:pic>
        <p:nvPicPr>
          <p:cNvPr id="8" name="Picture 7" descr="A close-up of a jellyfish&#10;&#10;Description automatically generated with medium confidence">
            <a:extLst>
              <a:ext uri="{FF2B5EF4-FFF2-40B4-BE49-F238E27FC236}">
                <a16:creationId xmlns:a16="http://schemas.microsoft.com/office/drawing/2014/main" id="{51CE3BB2-4431-47DD-B2B5-A175ADB81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447" r="25681" b="-3"/>
          <a:stretch/>
        </p:blipFill>
        <p:spPr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9EE17-4B66-4D5B-9EB9-D76BD827280E}"/>
              </a:ext>
            </a:extLst>
          </p:cNvPr>
          <p:cNvSpPr txBox="1"/>
          <p:nvPr/>
        </p:nvSpPr>
        <p:spPr>
          <a:xfrm>
            <a:off x="6578875" y="6870700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3" tooltip="https://en.wikipedia.org/wiki/Mutualism_(bi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54A1C-426E-43AD-9C9C-60CC9976D5E2}"/>
              </a:ext>
            </a:extLst>
          </p:cNvPr>
          <p:cNvSpPr txBox="1"/>
          <p:nvPr/>
        </p:nvSpPr>
        <p:spPr>
          <a:xfrm>
            <a:off x="3991432" y="6870700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5" tooltip="https://tropicalmarinebio.pressbooks.com/chapter/mutualism-in-coral-reef-ecosystem-mutualism-in-coral-reef-ecosyste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7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260" name="Picture 7" descr="Related image">
            <a:extLst>
              <a:ext uri="{FF2B5EF4-FFF2-40B4-BE49-F238E27FC236}">
                <a16:creationId xmlns:a16="http://schemas.microsoft.com/office/drawing/2014/main" id="{EA4E4991-90FB-45F4-AF08-66C9E62D6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r="6855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DF4FF66B-91E6-4A11-AE54-9E8584437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560" y="381000"/>
            <a:ext cx="2495550" cy="1235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u="sng" dirty="0"/>
              <a:t>Symbiosis </a:t>
            </a:r>
            <a:endParaRPr lang="en-US" altLang="en-US" sz="3500" b="1" dirty="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8437A6E-8125-4447-BB83-1AE7F7A69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" y="1616075"/>
            <a:ext cx="3419091" cy="33369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b="1" dirty="0"/>
              <a:t>- close relationship between any 2 living organisms </a:t>
            </a:r>
          </a:p>
          <a:p>
            <a:pPr marL="0" indent="0" eaLnBrk="1" hangingPunct="1">
              <a:buFontTx/>
              <a:buNone/>
            </a:pPr>
            <a:endParaRPr lang="en-US" altLang="en-US" sz="2400" b="1" dirty="0"/>
          </a:p>
          <a:p>
            <a:pPr marL="0" indent="0" eaLnBrk="1" hangingPunct="1">
              <a:buFontTx/>
              <a:buNone/>
            </a:pPr>
            <a:r>
              <a:rPr lang="en-US" altLang="en-US" sz="2400" b="1" dirty="0"/>
              <a:t>Remember:</a:t>
            </a:r>
          </a:p>
          <a:p>
            <a:pPr marL="400050" lvl="1" indent="0" eaLnBrk="1" hangingPunct="1">
              <a:buNone/>
            </a:pPr>
            <a:r>
              <a:rPr lang="en-US" altLang="en-US" b="1" dirty="0"/>
              <a:t>Sym = together </a:t>
            </a:r>
          </a:p>
          <a:p>
            <a:pPr marL="400050" lvl="1" indent="0" eaLnBrk="1" hangingPunct="1">
              <a:buNone/>
            </a:pPr>
            <a:r>
              <a:rPr lang="en-US" altLang="en-US" b="1" dirty="0"/>
              <a:t>Bio = living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6" name="Rectangle 73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7284" name="Picture 7" descr="7328300029">
            <a:extLst>
              <a:ext uri="{FF2B5EF4-FFF2-40B4-BE49-F238E27FC236}">
                <a16:creationId xmlns:a16="http://schemas.microsoft.com/office/drawing/2014/main" id="{47E8E2CA-82FC-4437-AF24-D9EE38F08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r="24356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outdoor, grass, field&#10;&#10;Description automatically generated">
            <a:extLst>
              <a:ext uri="{FF2B5EF4-FFF2-40B4-BE49-F238E27FC236}">
                <a16:creationId xmlns:a16="http://schemas.microsoft.com/office/drawing/2014/main" id="{044C64BA-A341-4CB2-8D30-F35F20138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093" r="25243"/>
          <a:stretch/>
        </p:blipFill>
        <p:spPr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97283" name="Picture 5" descr="Canada Thistle and Bee">
            <a:extLst>
              <a:ext uri="{FF2B5EF4-FFF2-40B4-BE49-F238E27FC236}">
                <a16:creationId xmlns:a16="http://schemas.microsoft.com/office/drawing/2014/main" id="{54C7DDBC-8925-4059-8CAF-AF3DE3317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3154" b="-3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287" name="Group 75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D4652B-DE97-435A-8E07-F6463B758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572000"/>
            <a:ext cx="8991600" cy="18081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bg1">
                    <a:alpha val="80000"/>
                  </a:schemeClr>
                </a:solidFill>
              </a:rPr>
              <a:t>Mutualism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- two species cooperating, they both benefit (+ and +)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ex. bees and flowers, hippos and fish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40E58-4BD7-4847-9A40-288F0702DFCB}"/>
              </a:ext>
            </a:extLst>
          </p:cNvPr>
          <p:cNvSpPr txBox="1"/>
          <p:nvPr/>
        </p:nvSpPr>
        <p:spPr>
          <a:xfrm>
            <a:off x="6578875" y="6657945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hlinkClick r:id="rId5" tooltip="https://worldbuilding.stackexchange.com/questions/160652/why-would-a-creature-only-have-feathers-on-its-ba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1539351-5D5A-4478-8E2A-D6EE99A5A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986" y="73539"/>
            <a:ext cx="3022665" cy="9170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Commensalism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C426454-A100-4519-AAEA-CF3BF4687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" y="874312"/>
            <a:ext cx="3962400" cy="55422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One species benefits from another. </a:t>
            </a:r>
          </a:p>
          <a:p>
            <a:pPr eaLnBrk="1" hangingPunct="1">
              <a:defRPr/>
            </a:pPr>
            <a:r>
              <a:rPr lang="en-US" sz="2800" dirty="0"/>
              <a:t>The other species is not affected (+ and no affect) </a:t>
            </a:r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EX </a:t>
            </a:r>
          </a:p>
          <a:p>
            <a:pPr lvl="1" eaLnBrk="1" hangingPunct="1">
              <a:defRPr/>
            </a:pPr>
            <a:r>
              <a:rPr lang="en-US" sz="2400" dirty="0"/>
              <a:t>Sea anemones and clown fish</a:t>
            </a:r>
          </a:p>
          <a:p>
            <a:pPr lvl="1" eaLnBrk="1" hangingPunct="1">
              <a:defRPr/>
            </a:pPr>
            <a:r>
              <a:rPr lang="en-US" dirty="0"/>
              <a:t>Barnacles and whales</a:t>
            </a:r>
          </a:p>
        </p:txBody>
      </p:sp>
      <p:pic>
        <p:nvPicPr>
          <p:cNvPr id="98308" name="Picture 5" descr="tclown1">
            <a:extLst>
              <a:ext uri="{FF2B5EF4-FFF2-40B4-BE49-F238E27FC236}">
                <a16:creationId xmlns:a16="http://schemas.microsoft.com/office/drawing/2014/main" id="{3A38E5C0-B19D-4495-8986-2EF28D602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/>
          <a:stretch/>
        </p:blipFill>
        <p:spPr bwMode="auto"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7" descr="barnacles%20whale%20sm">
            <a:extLst>
              <a:ext uri="{FF2B5EF4-FFF2-40B4-BE49-F238E27FC236}">
                <a16:creationId xmlns:a16="http://schemas.microsoft.com/office/drawing/2014/main" id="{510BD4AB-CB46-48AE-9DB0-FE17CEE87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r="-2" b="13656"/>
          <a:stretch/>
        </p:blipFill>
        <p:spPr bwMode="auto"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BFB64A2-57DD-4227-A659-21D99E879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64" y="68383"/>
            <a:ext cx="3381927" cy="11391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Parasitism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643A5E4-E7B0-463A-BB1B-216C5A799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54" y="1209494"/>
            <a:ext cx="4262133" cy="344526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800" dirty="0"/>
              <a:t>One species benefits from another, the other species is harmed (+ and -)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Examples: dogs and ticks, humans and tape worms 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211" y="197110"/>
            <a:ext cx="1515618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336" name="Picture 16" descr="CowbirdEgg">
            <a:extLst>
              <a:ext uri="{FF2B5EF4-FFF2-40B4-BE49-F238E27FC236}">
                <a16:creationId xmlns:a16="http://schemas.microsoft.com/office/drawing/2014/main" id="{5EBD6AAE-B4C4-4CB9-9ED4-546AC4C7C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12477" b="2"/>
          <a:stretch/>
        </p:blipFill>
        <p:spPr bwMode="auto">
          <a:xfrm>
            <a:off x="4285655" y="361702"/>
            <a:ext cx="126873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199" y="-16261"/>
            <a:ext cx="3057801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1071" y="2550745"/>
            <a:ext cx="2304288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334" name="Picture 12" descr="brown-headed%20cowbird">
            <a:extLst>
              <a:ext uri="{FF2B5EF4-FFF2-40B4-BE49-F238E27FC236}">
                <a16:creationId xmlns:a16="http://schemas.microsoft.com/office/drawing/2014/main" id="{6DCB5521-5C8B-4D64-9E27-D9FD14923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13399"/>
          <a:stretch/>
        </p:blipFill>
        <p:spPr bwMode="auto">
          <a:xfrm>
            <a:off x="4414515" y="2715337"/>
            <a:ext cx="20574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14" descr="Hauber2">
            <a:extLst>
              <a:ext uri="{FF2B5EF4-FFF2-40B4-BE49-F238E27FC236}">
                <a16:creationId xmlns:a16="http://schemas.microsoft.com/office/drawing/2014/main" id="{6B2FE137-7ECE-45FF-B4D2-1A24B4EB4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r="23357" b="-1"/>
          <a:stretch/>
        </p:blipFill>
        <p:spPr bwMode="auto">
          <a:xfrm>
            <a:off x="6208968" y="2"/>
            <a:ext cx="2935032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9871" y="4604085"/>
            <a:ext cx="3210834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333" name="Picture 7" descr="tapeworm2">
            <a:extLst>
              <a:ext uri="{FF2B5EF4-FFF2-40B4-BE49-F238E27FC236}">
                <a16:creationId xmlns:a16="http://schemas.microsoft.com/office/drawing/2014/main" id="{17AC70A2-CB6F-450C-A474-7E2237E1A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1888"/>
          <a:stretch/>
        </p:blipFill>
        <p:spPr bwMode="auto">
          <a:xfrm>
            <a:off x="1363960" y="4769536"/>
            <a:ext cx="2962656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277" y="3966828"/>
            <a:ext cx="2504969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ow to Safely Remove a Tick from Your Dog — The Right Way">
            <a:extLst>
              <a:ext uri="{FF2B5EF4-FFF2-40B4-BE49-F238E27FC236}">
                <a16:creationId xmlns:a16="http://schemas.microsoft.com/office/drawing/2014/main" id="{B68B4C91-1AF4-4CE2-B12D-3D5B26B66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20233" b="2"/>
          <a:stretch/>
        </p:blipFill>
        <p:spPr bwMode="auto">
          <a:xfrm>
            <a:off x="6757062" y="4131546"/>
            <a:ext cx="2384184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09B2588-B497-493D-80F0-F189AF13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43096ADF-76F3-46D8-A061-8FB7F90E2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716986"/>
            <a:ext cx="3293268" cy="11737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500" dirty="0">
                <a:solidFill>
                  <a:schemeClr val="bg1"/>
                </a:solidFill>
              </a:rPr>
              <a:t>Predation </a:t>
            </a:r>
            <a:br>
              <a:rPr lang="en-US" altLang="en-US" sz="3500" dirty="0">
                <a:solidFill>
                  <a:schemeClr val="bg1"/>
                </a:solidFill>
              </a:rPr>
            </a:br>
            <a:r>
              <a:rPr lang="en-US" altLang="en-US" sz="3500" dirty="0">
                <a:solidFill>
                  <a:schemeClr val="bg1"/>
                </a:solidFill>
              </a:rPr>
              <a:t>(+ and -)</a:t>
            </a:r>
          </a:p>
        </p:txBody>
      </p:sp>
      <p:pic>
        <p:nvPicPr>
          <p:cNvPr id="101381" name="Picture 10" descr="ant_lion800">
            <a:extLst>
              <a:ext uri="{FF2B5EF4-FFF2-40B4-BE49-F238E27FC236}">
                <a16:creationId xmlns:a16="http://schemas.microsoft.com/office/drawing/2014/main" id="{7DA12B78-C3F9-416B-896C-72C913121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3" r="16462" b="-1"/>
          <a:stretch/>
        </p:blipFill>
        <p:spPr bwMode="auto">
          <a:xfrm>
            <a:off x="-3" y="10"/>
            <a:ext cx="2214562" cy="3371445"/>
          </a:xfrm>
          <a:custGeom>
            <a:avLst/>
            <a:gdLst/>
            <a:ahLst/>
            <a:cxnLst/>
            <a:rect l="l" t="t" r="r" b="b"/>
            <a:pathLst>
              <a:path w="2952750" h="3371455">
                <a:moveTo>
                  <a:pt x="0" y="0"/>
                </a:moveTo>
                <a:lnTo>
                  <a:pt x="2952750" y="0"/>
                </a:lnTo>
                <a:lnTo>
                  <a:pt x="2952749" y="3278820"/>
                </a:lnTo>
                <a:lnTo>
                  <a:pt x="0" y="33714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8" descr="leopard_night_kill">
            <a:extLst>
              <a:ext uri="{FF2B5EF4-FFF2-40B4-BE49-F238E27FC236}">
                <a16:creationId xmlns:a16="http://schemas.microsoft.com/office/drawing/2014/main" id="{849A6BF4-FF79-4B62-9C59-778EB8FA5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1" r="15188" b="-4"/>
          <a:stretch/>
        </p:blipFill>
        <p:spPr bwMode="auto">
          <a:xfrm>
            <a:off x="2357439" y="10"/>
            <a:ext cx="2143125" cy="3272834"/>
          </a:xfrm>
          <a:custGeom>
            <a:avLst/>
            <a:gdLst/>
            <a:ahLst/>
            <a:cxnLst/>
            <a:rect l="l" t="t" r="r" b="b"/>
            <a:pathLst>
              <a:path w="2857499" h="3272844">
                <a:moveTo>
                  <a:pt x="0" y="0"/>
                </a:moveTo>
                <a:lnTo>
                  <a:pt x="2857499" y="0"/>
                </a:lnTo>
                <a:lnTo>
                  <a:pt x="2857499" y="3230641"/>
                </a:lnTo>
                <a:lnTo>
                  <a:pt x="2408465" y="3197284"/>
                </a:lnTo>
                <a:lnTo>
                  <a:pt x="0" y="32728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14" descr="0010-0308-0916-4030_SM">
            <a:extLst>
              <a:ext uri="{FF2B5EF4-FFF2-40B4-BE49-F238E27FC236}">
                <a16:creationId xmlns:a16="http://schemas.microsoft.com/office/drawing/2014/main" id="{2A144D71-7829-4765-85F4-713797A93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 b="1"/>
          <a:stretch/>
        </p:blipFill>
        <p:spPr bwMode="auto">
          <a:xfrm>
            <a:off x="4643438" y="10"/>
            <a:ext cx="2143124" cy="3457053"/>
          </a:xfrm>
          <a:custGeom>
            <a:avLst/>
            <a:gdLst/>
            <a:ahLst/>
            <a:cxnLst/>
            <a:rect l="l" t="t" r="r" b="b"/>
            <a:pathLst>
              <a:path w="2857499" h="3457063">
                <a:moveTo>
                  <a:pt x="0" y="0"/>
                </a:moveTo>
                <a:lnTo>
                  <a:pt x="2857499" y="0"/>
                </a:lnTo>
                <a:lnTo>
                  <a:pt x="2857499" y="3457063"/>
                </a:lnTo>
                <a:lnTo>
                  <a:pt x="0" y="32447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12" descr="falcon%20hunting">
            <a:extLst>
              <a:ext uri="{FF2B5EF4-FFF2-40B4-BE49-F238E27FC236}">
                <a16:creationId xmlns:a16="http://schemas.microsoft.com/office/drawing/2014/main" id="{66FA505E-FB09-4C9D-A0BB-2FA62204F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32504" b="1"/>
          <a:stretch/>
        </p:blipFill>
        <p:spPr bwMode="auto">
          <a:xfrm>
            <a:off x="6929436" y="10"/>
            <a:ext cx="2214564" cy="3480301"/>
          </a:xfrm>
          <a:custGeom>
            <a:avLst/>
            <a:gdLst/>
            <a:ahLst/>
            <a:cxnLst/>
            <a:rect l="l" t="t" r="r" b="b"/>
            <a:pathLst>
              <a:path w="2952751" h="3480311">
                <a:moveTo>
                  <a:pt x="0" y="0"/>
                </a:moveTo>
                <a:lnTo>
                  <a:pt x="2952751" y="0"/>
                </a:lnTo>
                <a:lnTo>
                  <a:pt x="2952750" y="3371455"/>
                </a:lnTo>
                <a:lnTo>
                  <a:pt x="122465" y="3480311"/>
                </a:lnTo>
                <a:lnTo>
                  <a:pt x="0" y="34712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CD80983-9621-428D-A42F-C919DFEC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8762999" cy="182879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u="sng" dirty="0">
                <a:solidFill>
                  <a:schemeClr val="bg1">
                    <a:alpha val="80000"/>
                  </a:schemeClr>
                </a:solidFill>
              </a:rPr>
              <a:t>predation</a:t>
            </a:r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- one species, the predator, hunting and eating another, the prey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bg1">
                    <a:alpha val="80000"/>
                  </a:schemeClr>
                </a:solidFill>
              </a:rPr>
              <a:t>EX: Leopards and gazelles, spider and fly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C632FD3F-FE99-4685-806D-FFF116F2E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2083" y="249761"/>
            <a:ext cx="3929515" cy="1323439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</a:rPr>
              <a:t>Competition</a:t>
            </a:r>
          </a:p>
        </p:txBody>
      </p:sp>
      <p:pic>
        <p:nvPicPr>
          <p:cNvPr id="100357" name="Picture 14" descr="747474D1_03025">
            <a:extLst>
              <a:ext uri="{FF2B5EF4-FFF2-40B4-BE49-F238E27FC236}">
                <a16:creationId xmlns:a16="http://schemas.microsoft.com/office/drawing/2014/main" id="{C0A3D2B9-FB18-4D12-8AC8-E6F1DF14E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1893" b="1"/>
          <a:stretch/>
        </p:blipFill>
        <p:spPr bwMode="auto">
          <a:xfrm>
            <a:off x="20" y="10"/>
            <a:ext cx="4487981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9" descr="hyenas-lioness">
            <a:extLst>
              <a:ext uri="{FF2B5EF4-FFF2-40B4-BE49-F238E27FC236}">
                <a16:creationId xmlns:a16="http://schemas.microsoft.com/office/drawing/2014/main" id="{04D27F67-4FAF-4F6C-BA5B-8FD46E25E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2857" r="19211" b="2"/>
          <a:stretch/>
        </p:blipFill>
        <p:spPr bwMode="auto">
          <a:xfrm>
            <a:off x="110067" y="3429000"/>
            <a:ext cx="2214541" cy="2571748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6" descr="grass">
            <a:extLst>
              <a:ext uri="{FF2B5EF4-FFF2-40B4-BE49-F238E27FC236}">
                <a16:creationId xmlns:a16="http://schemas.microsoft.com/office/drawing/2014/main" id="{7D3DDD4E-5721-4F71-8490-6C70E0CF9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3540" b="-2"/>
          <a:stretch/>
        </p:blipFill>
        <p:spPr bwMode="auto">
          <a:xfrm>
            <a:off x="2675599" y="3429000"/>
            <a:ext cx="1345527" cy="2247891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27" y="544"/>
            <a:ext cx="656037" cy="6857455"/>
            <a:chOff x="5395370" y="544"/>
            <a:chExt cx="874716" cy="6857455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2B4F5B5-74AD-459D-9C93-2886B991F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3365" y="1430102"/>
            <a:ext cx="4289035" cy="36186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b="1" u="sng" dirty="0">
                <a:solidFill>
                  <a:schemeClr val="bg1">
                    <a:alpha val="80000"/>
                  </a:schemeClr>
                </a:solidFill>
              </a:rPr>
              <a:t>Competition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-  organisms in the same </a:t>
            </a:r>
            <a:r>
              <a:rPr lang="en-US">
                <a:solidFill>
                  <a:schemeClr val="bg1">
                    <a:alpha val="80000"/>
                  </a:schemeClr>
                </a:solidFill>
              </a:rPr>
              <a:t>niche struggling 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for a resource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	(- and -)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4" name="Title 1">
            <a:extLst>
              <a:ext uri="{FF2B5EF4-FFF2-40B4-BE49-F238E27FC236}">
                <a16:creationId xmlns:a16="http://schemas.microsoft.com/office/drawing/2014/main" id="{D638AD1C-C5FB-4EFD-8945-AEE101BCD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" y="4777739"/>
            <a:ext cx="3032224" cy="937261"/>
          </a:xfrm>
        </p:spPr>
        <p:txBody>
          <a:bodyPr>
            <a:normAutofit/>
          </a:bodyPr>
          <a:lstStyle/>
          <a:p>
            <a:r>
              <a:rPr lang="en-US" altLang="en-US" dirty="0"/>
              <a:t>Adaptation	</a:t>
            </a:r>
          </a:p>
        </p:txBody>
      </p:sp>
      <p:pic>
        <p:nvPicPr>
          <p:cNvPr id="2050" name="Picture 2" descr="Animal_Adaptations">
            <a:extLst>
              <a:ext uri="{FF2B5EF4-FFF2-40B4-BE49-F238E27FC236}">
                <a16:creationId xmlns:a16="http://schemas.microsoft.com/office/drawing/2014/main" id="{1400A0A9-ED0D-4AEA-A03F-959581A20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FA15AA01-C8CA-4F0B-9136-1115C86C4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3198" y="4558431"/>
            <a:ext cx="5628402" cy="199477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en-US" sz="2500" dirty="0"/>
              <a:t>Any change in an organism that allows for it to survive and reproduce better in its environment			</a:t>
            </a:r>
          </a:p>
          <a:p>
            <a:pPr marL="0" indent="0">
              <a:buNone/>
            </a:pPr>
            <a:r>
              <a:rPr lang="en-US" altLang="en-US" sz="2500" dirty="0"/>
              <a:t>	**improved fitness**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Pin on insects">
            <a:extLst>
              <a:ext uri="{FF2B5EF4-FFF2-40B4-BE49-F238E27FC236}">
                <a16:creationId xmlns:a16="http://schemas.microsoft.com/office/drawing/2014/main" id="{F1CD4951-BAC6-42EA-8AE2-B288F54DC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r="-3" b="3227"/>
          <a:stretch/>
        </p:blipFill>
        <p:spPr bwMode="auto">
          <a:xfrm>
            <a:off x="20" y="2"/>
            <a:ext cx="565096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imal_Adaptations">
            <a:extLst>
              <a:ext uri="{FF2B5EF4-FFF2-40B4-BE49-F238E27FC236}">
                <a16:creationId xmlns:a16="http://schemas.microsoft.com/office/drawing/2014/main" id="{91642019-4914-4F40-845A-ADB06BA6CD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21325" b="-1"/>
          <a:stretch/>
        </p:blipFill>
        <p:spPr bwMode="auto">
          <a:xfrm>
            <a:off x="5740152" y="1"/>
            <a:ext cx="3403847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Moths Lost Their Spots, and Cats Don&amp;#39;t Like Milk. Tales of Evolution in  our Time. | WIRED">
            <a:extLst>
              <a:ext uri="{FF2B5EF4-FFF2-40B4-BE49-F238E27FC236}">
                <a16:creationId xmlns:a16="http://schemas.microsoft.com/office/drawing/2014/main" id="{CDAFA6E7-A9DD-4D21-A26B-B50835E2A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4077"/>
          <a:stretch/>
        </p:blipFill>
        <p:spPr bwMode="auto">
          <a:xfrm>
            <a:off x="20" y="4316255"/>
            <a:ext cx="533398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1291-0715-403C-9249-C73D9BC6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152" y="4197370"/>
            <a:ext cx="3146946" cy="13756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b="1" kern="1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Adaptation Examples</a:t>
            </a:r>
          </a:p>
        </p:txBody>
      </p:sp>
    </p:spTree>
    <p:extLst>
      <p:ext uri="{BB962C8B-B14F-4D97-AF65-F5344CB8AC3E}">
        <p14:creationId xmlns:p14="http://schemas.microsoft.com/office/powerpoint/2010/main" val="3949575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D46F1192-569D-46C2-9B65-DB5796B21F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4791" y="5943600"/>
            <a:ext cx="8077200" cy="7921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400">
                <a:latin typeface="Lucida Calligraphy" panose="03010101010101010101" pitchFamily="66" charset="0"/>
              </a:rPr>
              <a:t>The End</a:t>
            </a:r>
            <a:endParaRPr lang="en-US" altLang="en-US" sz="5400" dirty="0">
              <a:latin typeface="Lucida Calligraphy" panose="03010101010101010101" pitchFamily="66" charset="0"/>
            </a:endParaRPr>
          </a:p>
        </p:txBody>
      </p:sp>
      <p:pic>
        <p:nvPicPr>
          <p:cNvPr id="102403" name="Picture 4" descr="Amur Leopard">
            <a:extLst>
              <a:ext uri="{FF2B5EF4-FFF2-40B4-BE49-F238E27FC236}">
                <a16:creationId xmlns:a16="http://schemas.microsoft.com/office/drawing/2014/main" id="{D6DA846F-016F-42A7-9D7F-C0B73ABB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112" r="12498"/>
          <a:stretch>
            <a:fillRect/>
          </a:stretch>
        </p:blipFill>
        <p:spPr bwMode="auto">
          <a:xfrm>
            <a:off x="706437" y="2017344"/>
            <a:ext cx="7731125" cy="3998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1">
            <a:extLst>
              <a:ext uri="{FF2B5EF4-FFF2-40B4-BE49-F238E27FC236}">
                <a16:creationId xmlns:a16="http://schemas.microsoft.com/office/drawing/2014/main" id="{6FBC36C1-7B79-42F9-93E8-7EAF52376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925"/>
            <a:ext cx="8839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OpenSansRegular"/>
              </a:rPr>
              <a:t> The </a:t>
            </a:r>
            <a:r>
              <a:rPr lang="en-US" altLang="en-US" b="1" dirty="0">
                <a:solidFill>
                  <a:srgbClr val="444444"/>
                </a:solidFill>
                <a:latin typeface="OpenSansRegular"/>
              </a:rPr>
              <a:t>Amur leopard </a:t>
            </a:r>
            <a:r>
              <a:rPr lang="en-US" altLang="en-US" dirty="0">
                <a:solidFill>
                  <a:srgbClr val="444444"/>
                </a:solidFill>
                <a:latin typeface="OpenSansRegular"/>
              </a:rPr>
              <a:t>can run at speeds of up to 37 miles per hour. This incredible animal has been reported to leap more than 19 feet horizontally and up to 10 feet vertically.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9DE3322-7CF8-44B5-AD87-2C357ABBC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-35312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Abiotic Factors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786A57C-B2D6-4A89-88CC-0B1843EEE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19812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non-living factors in the ecosystem that affects that ecosystem</a:t>
            </a:r>
          </a:p>
          <a:p>
            <a:pPr eaLnBrk="1" hangingPunct="1"/>
            <a:r>
              <a:rPr lang="en-US" altLang="en-US" sz="3000" dirty="0"/>
              <a:t>Ex. Sunlight, salt, oxygen, rainfall, temperature, Chemicals, etc.</a:t>
            </a:r>
            <a:r>
              <a:rPr lang="en-US" altLang="en-US" sz="3000" dirty="0">
                <a:hlinkClick r:id="rId2"/>
              </a:rPr>
              <a:t>  </a:t>
            </a:r>
            <a:endParaRPr lang="en-US" altLang="en-US" sz="3000" dirty="0"/>
          </a:p>
          <a:p>
            <a:pPr eaLnBrk="1" hangingPunct="1"/>
            <a:endParaRPr lang="en-US" altLang="en-US" sz="3000" dirty="0"/>
          </a:p>
        </p:txBody>
      </p:sp>
      <p:pic>
        <p:nvPicPr>
          <p:cNvPr id="76804" name="Picture 7" descr="sunlight">
            <a:extLst>
              <a:ext uri="{FF2B5EF4-FFF2-40B4-BE49-F238E27FC236}">
                <a16:creationId xmlns:a16="http://schemas.microsoft.com/office/drawing/2014/main" id="{EBBD2D73-1815-47FE-BFBB-56AC30F1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406775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7" descr="https://upload.wikimedia.org/wikipedia/commons/c/c8/Vasquez_Rocks_County_Park.jpg">
            <a:extLst>
              <a:ext uri="{FF2B5EF4-FFF2-40B4-BE49-F238E27FC236}">
                <a16:creationId xmlns:a16="http://schemas.microsoft.com/office/drawing/2014/main" id="{1CEC497B-2D18-4DD2-AC94-2C01BA68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425700"/>
            <a:ext cx="568007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A7149F6-C06E-4D95-AA3C-CD5FEFAE6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7127"/>
            <a:ext cx="8229600" cy="90204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Biotic Factors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C913776-5051-4AC5-8C06-62B145A81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1608"/>
            <a:ext cx="9144000" cy="7334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living components of an ecosystem</a:t>
            </a:r>
          </a:p>
        </p:txBody>
      </p:sp>
      <p:pic>
        <p:nvPicPr>
          <p:cNvPr id="77828" name="Picture 5" descr="hunting-tiger">
            <a:extLst>
              <a:ext uri="{FF2B5EF4-FFF2-40B4-BE49-F238E27FC236}">
                <a16:creationId xmlns:a16="http://schemas.microsoft.com/office/drawing/2014/main" id="{62E0D0F1-88BD-43D0-8301-C2526A98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33825"/>
            <a:ext cx="4495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 descr="Giant%20cowbird">
            <a:extLst>
              <a:ext uri="{FF2B5EF4-FFF2-40B4-BE49-F238E27FC236}">
                <a16:creationId xmlns:a16="http://schemas.microsoft.com/office/drawing/2014/main" id="{E5B40660-C714-44D4-A984-DF6D7B60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124200"/>
            <a:ext cx="43402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30E279B0-D8ED-417E-B5A2-AFC9260E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2913"/>
            <a:ext cx="4572000" cy="1524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Biotic</a:t>
            </a:r>
            <a:r>
              <a:rPr lang="en-US" altLang="en-US" sz="3600" b="1" dirty="0">
                <a:solidFill>
                  <a:srgbClr val="FF0000"/>
                </a:solidFill>
              </a:rPr>
              <a:t>: </a:t>
            </a:r>
            <a:r>
              <a:rPr lang="en-US" altLang="en-US" sz="3600" dirty="0"/>
              <a:t>anything living or once alive</a:t>
            </a:r>
          </a:p>
        </p:txBody>
      </p:sp>
      <p:pic>
        <p:nvPicPr>
          <p:cNvPr id="78851" name="Picture 5" descr="hunting-tiger">
            <a:extLst>
              <a:ext uri="{FF2B5EF4-FFF2-40B4-BE49-F238E27FC236}">
                <a16:creationId xmlns:a16="http://schemas.microsoft.com/office/drawing/2014/main" id="{3F3CDC8E-1599-4C88-B127-C9A1C855B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15448"/>
            <a:ext cx="4368800" cy="2842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94D6FE-5A54-4804-AA9A-1AF86135ADBF}"/>
              </a:ext>
            </a:extLst>
          </p:cNvPr>
          <p:cNvSpPr txBox="1">
            <a:spLocks/>
          </p:cNvSpPr>
          <p:nvPr/>
        </p:nvSpPr>
        <p:spPr bwMode="auto">
          <a:xfrm>
            <a:off x="4597400" y="450928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FF0000"/>
                </a:solidFill>
              </a:rPr>
              <a:t>Abiotic</a:t>
            </a:r>
            <a:r>
              <a:rPr lang="en-US" sz="3600" b="1" kern="0" dirty="0">
                <a:solidFill>
                  <a:srgbClr val="FF0000"/>
                </a:solidFill>
              </a:rPr>
              <a:t>: </a:t>
            </a:r>
            <a:r>
              <a:rPr lang="en-US" sz="3600" kern="0" dirty="0"/>
              <a:t>anything not living</a:t>
            </a:r>
          </a:p>
        </p:txBody>
      </p:sp>
      <p:pic>
        <p:nvPicPr>
          <p:cNvPr id="78853" name="Picture 7" descr="https://upload.wikimedia.org/wikipedia/commons/c/c8/Vasquez_Rocks_County_Park.jpg">
            <a:extLst>
              <a:ext uri="{FF2B5EF4-FFF2-40B4-BE49-F238E27FC236}">
                <a16:creationId xmlns:a16="http://schemas.microsoft.com/office/drawing/2014/main" id="{622D9887-D260-4180-98D3-435FC5BC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04" y="2438400"/>
            <a:ext cx="4108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4AC70B40-1EC5-4997-9D44-7F432E5D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Levels of Organization</a:t>
            </a:r>
            <a:endParaRPr lang="en-US" altLang="en-US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3392F826-06AF-44DA-98CC-EF1D97F3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175"/>
            <a:ext cx="8534400" cy="51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62000"/>
            <a:ext cx="7309770" cy="10721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Levels of Organization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CF75FA5-D198-4542-8599-5DF736728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2971" r="6319" b="3819"/>
          <a:stretch/>
        </p:blipFill>
        <p:spPr bwMode="auto">
          <a:xfrm>
            <a:off x="1143000" y="1676400"/>
            <a:ext cx="6571866" cy="50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1258F6-705B-464D-9CBF-D3AB57DD6B1B}"/>
              </a:ext>
            </a:extLst>
          </p:cNvPr>
          <p:cNvCxnSpPr>
            <a:cxnSpLocks/>
          </p:cNvCxnSpPr>
          <p:nvPr/>
        </p:nvCxnSpPr>
        <p:spPr>
          <a:xfrm>
            <a:off x="652288" y="2362200"/>
            <a:ext cx="0" cy="3991776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2CB49C-3F10-4B1D-9402-284A048AFC78}"/>
              </a:ext>
            </a:extLst>
          </p:cNvPr>
          <p:cNvCxnSpPr>
            <a:cxnSpLocks/>
          </p:cNvCxnSpPr>
          <p:nvPr/>
        </p:nvCxnSpPr>
        <p:spPr>
          <a:xfrm flipV="1">
            <a:off x="8288371" y="2768088"/>
            <a:ext cx="0" cy="2919047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5616E5-4A58-4A00-BAD3-D166C929871F}"/>
              </a:ext>
            </a:extLst>
          </p:cNvPr>
          <p:cNvSpPr txBox="1"/>
          <p:nvPr/>
        </p:nvSpPr>
        <p:spPr>
          <a:xfrm>
            <a:off x="-10203" y="2743199"/>
            <a:ext cx="615553" cy="29439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Trebuchet MS" panose="020B0603020202020204"/>
              </a:rPr>
              <a:t>More specific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2C43E-24D0-4625-9CB4-CC820526B109}"/>
              </a:ext>
            </a:extLst>
          </p:cNvPr>
          <p:cNvSpPr txBox="1"/>
          <p:nvPr/>
        </p:nvSpPr>
        <p:spPr>
          <a:xfrm>
            <a:off x="8299939" y="3160834"/>
            <a:ext cx="615553" cy="2706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Trebuchet MS" panose="020B0603020202020204"/>
              </a:rPr>
              <a:t>Less specific</a:t>
            </a:r>
          </a:p>
        </p:txBody>
      </p:sp>
    </p:spTree>
    <p:extLst>
      <p:ext uri="{BB962C8B-B14F-4D97-AF65-F5344CB8AC3E}">
        <p14:creationId xmlns:p14="http://schemas.microsoft.com/office/powerpoint/2010/main" val="33692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D3B62D2-B0F6-4D16-9550-5579EF2C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6362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Organism (species)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F68D125-0833-47C5-BC19-14BF69BFC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31838"/>
            <a:ext cx="9144000" cy="630237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single living species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2948" name="Picture 7" descr="slow%20worm%20long">
            <a:extLst>
              <a:ext uri="{FF2B5EF4-FFF2-40B4-BE49-F238E27FC236}">
                <a16:creationId xmlns:a16="http://schemas.microsoft.com/office/drawing/2014/main" id="{4B1F8D0B-0846-4ED4-8B0E-612350C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662488"/>
            <a:ext cx="35020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9" descr="tree">
            <a:extLst>
              <a:ext uri="{FF2B5EF4-FFF2-40B4-BE49-F238E27FC236}">
                <a16:creationId xmlns:a16="http://schemas.microsoft.com/office/drawing/2014/main" id="{28BFE4E8-2258-40F0-9D10-08933DB1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02050"/>
            <a:ext cx="24669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1" descr="painted_bunting">
            <a:extLst>
              <a:ext uri="{FF2B5EF4-FFF2-40B4-BE49-F238E27FC236}">
                <a16:creationId xmlns:a16="http://schemas.microsoft.com/office/drawing/2014/main" id="{1803B69F-4FA4-4085-A091-13219188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352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AutoShape 9" descr="Image result for animal species">
            <a:extLst>
              <a:ext uri="{FF2B5EF4-FFF2-40B4-BE49-F238E27FC236}">
                <a16:creationId xmlns:a16="http://schemas.microsoft.com/office/drawing/2014/main" id="{54E64EBA-D0F4-408D-9C41-22A0661F54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2" name="AutoShape 11" descr="Image result for animal species">
            <a:extLst>
              <a:ext uri="{FF2B5EF4-FFF2-40B4-BE49-F238E27FC236}">
                <a16:creationId xmlns:a16="http://schemas.microsoft.com/office/drawing/2014/main" id="{88A463E6-69A5-4248-AA58-576BDBD5D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953" name="Picture 13" descr="http://www.nature.org/cs/groups/webcontent/@photopublic/documents/media/brown-bear-490x250.jpg">
            <a:extLst>
              <a:ext uri="{FF2B5EF4-FFF2-40B4-BE49-F238E27FC236}">
                <a16:creationId xmlns:a16="http://schemas.microsoft.com/office/drawing/2014/main" id="{379B1F3C-073E-4ABA-8B71-B21F0585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362075"/>
            <a:ext cx="466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23F788D-84C7-464A-BE8E-DCB81736E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-38100"/>
            <a:ext cx="7172325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Population</a:t>
            </a:r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93BA978-BD78-4F53-BCDD-DD24A488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4901"/>
            <a:ext cx="4668838" cy="26304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u="sng" dirty="0">
                <a:latin typeface="Cavolini" panose="03000502040302020204" pitchFamily="66" charset="0"/>
                <a:cs typeface="Cavolini" panose="03000502040302020204" pitchFamily="66" charset="0"/>
              </a:rPr>
              <a:t>all</a:t>
            </a:r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 the organisms of the </a:t>
            </a:r>
            <a:r>
              <a:rPr lang="en-US" altLang="en-US" u="sng" dirty="0">
                <a:latin typeface="Cavolini" panose="03000502040302020204" pitchFamily="66" charset="0"/>
                <a:cs typeface="Cavolini" panose="03000502040302020204" pitchFamily="66" charset="0"/>
              </a:rPr>
              <a:t>same species</a:t>
            </a:r>
            <a:r>
              <a:rPr lang="en-US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 living in one place at one time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3972" name="Picture 9" descr="zebras">
            <a:extLst>
              <a:ext uri="{FF2B5EF4-FFF2-40B4-BE49-F238E27FC236}">
                <a16:creationId xmlns:a16="http://schemas.microsoft.com/office/drawing/2014/main" id="{B5FC932E-DB8D-4B5F-A56A-6E5E6E49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5614" r="2943" b="8238"/>
          <a:stretch>
            <a:fillRect/>
          </a:stretch>
        </p:blipFill>
        <p:spPr bwMode="auto">
          <a:xfrm>
            <a:off x="4668838" y="914400"/>
            <a:ext cx="447238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8" descr="http://assets.worldwildlife.org/photos/2103/images/hero_full/Brown-Bears-Hero.jpg?1345610243">
            <a:extLst>
              <a:ext uri="{FF2B5EF4-FFF2-40B4-BE49-F238E27FC236}">
                <a16:creationId xmlns:a16="http://schemas.microsoft.com/office/drawing/2014/main" id="{3B2B72F1-D2F5-40BC-A107-A5747C2D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40163"/>
            <a:ext cx="792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727</Words>
  <Application>Microsoft Office PowerPoint</Application>
  <PresentationFormat>On-screen Show (4:3)</PresentationFormat>
  <Paragraphs>120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Cavolini</vt:lpstr>
      <vt:lpstr>Lucida Calligraphy</vt:lpstr>
      <vt:lpstr>OpenSansRegular</vt:lpstr>
      <vt:lpstr>Trebuchet MS</vt:lpstr>
      <vt:lpstr>Default Design</vt:lpstr>
      <vt:lpstr>iRespondQuestionMaster</vt:lpstr>
      <vt:lpstr>iRespondGraphMaster</vt:lpstr>
      <vt:lpstr>Office Theme</vt:lpstr>
      <vt:lpstr>1_Berlin</vt:lpstr>
      <vt:lpstr>Introduction to Ecology</vt:lpstr>
      <vt:lpstr>Ecology</vt:lpstr>
      <vt:lpstr>Abiotic Factors</vt:lpstr>
      <vt:lpstr>Biotic Factors</vt:lpstr>
      <vt:lpstr>Biotic: anything living or once alive</vt:lpstr>
      <vt:lpstr>Levels of Organization</vt:lpstr>
      <vt:lpstr>Levels of Organization</vt:lpstr>
      <vt:lpstr>Organism (species)</vt:lpstr>
      <vt:lpstr>Population</vt:lpstr>
      <vt:lpstr>Community</vt:lpstr>
      <vt:lpstr>Ecosystem</vt:lpstr>
      <vt:lpstr>Biomes</vt:lpstr>
      <vt:lpstr>Biosphere</vt:lpstr>
      <vt:lpstr>Biodiversity</vt:lpstr>
      <vt:lpstr>PowerPoint Presentation</vt:lpstr>
      <vt:lpstr>PowerPoint Presentation</vt:lpstr>
      <vt:lpstr>Niche</vt:lpstr>
      <vt:lpstr>Generalist</vt:lpstr>
      <vt:lpstr>PowerPoint Presentation</vt:lpstr>
      <vt:lpstr>Types of Relationships among organisms</vt:lpstr>
      <vt:lpstr>Symbiosis </vt:lpstr>
      <vt:lpstr>PowerPoint Presentation</vt:lpstr>
      <vt:lpstr>Commensalism</vt:lpstr>
      <vt:lpstr>Parasitism</vt:lpstr>
      <vt:lpstr>Predation  (+ and -)</vt:lpstr>
      <vt:lpstr>Competition</vt:lpstr>
      <vt:lpstr>Adaptation </vt:lpstr>
      <vt:lpstr>Adaptation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</dc:title>
  <dc:creator>Christina Deleon</dc:creator>
  <cp:lastModifiedBy>Christina Deleon</cp:lastModifiedBy>
  <cp:revision>64</cp:revision>
  <dcterms:created xsi:type="dcterms:W3CDTF">2021-01-28T14:55:01Z</dcterms:created>
  <dcterms:modified xsi:type="dcterms:W3CDTF">2022-01-10T18:41:16Z</dcterms:modified>
</cp:coreProperties>
</file>