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316" r:id="rId5"/>
    <p:sldId id="317" r:id="rId6"/>
    <p:sldId id="335" r:id="rId7"/>
    <p:sldId id="263" r:id="rId8"/>
    <p:sldId id="264" r:id="rId9"/>
    <p:sldId id="315" r:id="rId10"/>
    <p:sldId id="267" r:id="rId11"/>
    <p:sldId id="350" r:id="rId12"/>
    <p:sldId id="268" r:id="rId13"/>
    <p:sldId id="336" r:id="rId14"/>
    <p:sldId id="269" r:id="rId15"/>
    <p:sldId id="270" r:id="rId16"/>
    <p:sldId id="271" r:id="rId17"/>
    <p:sldId id="272" r:id="rId18"/>
    <p:sldId id="273" r:id="rId19"/>
    <p:sldId id="339" r:id="rId20"/>
    <p:sldId id="276" r:id="rId21"/>
    <p:sldId id="338" r:id="rId22"/>
    <p:sldId id="332" r:id="rId23"/>
    <p:sldId id="33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48" r:id="rId39"/>
    <p:sldId id="334" r:id="rId40"/>
    <p:sldId id="287" r:id="rId41"/>
    <p:sldId id="288" r:id="rId42"/>
    <p:sldId id="289" r:id="rId43"/>
    <p:sldId id="290" r:id="rId44"/>
    <p:sldId id="291" r:id="rId45"/>
    <p:sldId id="292" r:id="rId46"/>
    <p:sldId id="340" r:id="rId47"/>
    <p:sldId id="293" r:id="rId48"/>
    <p:sldId id="341" r:id="rId49"/>
    <p:sldId id="343" r:id="rId50"/>
    <p:sldId id="294" r:id="rId51"/>
    <p:sldId id="344" r:id="rId52"/>
    <p:sldId id="345" r:id="rId53"/>
    <p:sldId id="295" r:id="rId54"/>
    <p:sldId id="346" r:id="rId55"/>
    <p:sldId id="296" r:id="rId56"/>
    <p:sldId id="297" r:id="rId57"/>
    <p:sldId id="298" r:id="rId58"/>
    <p:sldId id="299" r:id="rId59"/>
    <p:sldId id="300" r:id="rId60"/>
    <p:sldId id="301" r:id="rId61"/>
    <p:sldId id="349" r:id="rId62"/>
    <p:sldId id="347" r:id="rId63"/>
    <p:sldId id="302" r:id="rId64"/>
    <p:sldId id="303" r:id="rId65"/>
    <p:sldId id="304" r:id="rId66"/>
    <p:sldId id="333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61D8C-F0EF-4347-B6F5-4BF58A5724DF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6B637-8F42-48CE-B539-A970CB3A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1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5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5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2084">
              <a:srgbClr val="B3C7EA"/>
            </a:gs>
            <a:gs pos="1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8D1CE-CACD-44C6-930E-9299012E84B6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F385-53ED-45FF-B5D9-2D515429F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latin typeface="Arial Rounded MT Bold" panose="020F0704030504030204" pitchFamily="34" charset="0"/>
              </a:rPr>
              <a:t>Terrestrial and Aquatic Biomes</a:t>
            </a:r>
          </a:p>
        </p:txBody>
      </p:sp>
    </p:spTree>
    <p:extLst>
      <p:ext uri="{BB962C8B-B14F-4D97-AF65-F5344CB8AC3E}">
        <p14:creationId xmlns:p14="http://schemas.microsoft.com/office/powerpoint/2010/main" val="221050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Land Biomes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Biomes are classified by</a:t>
            </a:r>
          </a:p>
          <a:p>
            <a:pPr lvl="1"/>
            <a:r>
              <a:rPr lang="en-US" dirty="0"/>
              <a:t>Plants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Precipitation</a:t>
            </a:r>
          </a:p>
          <a:p>
            <a:pPr lvl="1"/>
            <a:r>
              <a:rPr lang="en-US" dirty="0"/>
              <a:t>Animal species</a:t>
            </a:r>
          </a:p>
          <a:p>
            <a:pPr lvl="1"/>
            <a:endParaRPr lang="en-US" dirty="0"/>
          </a:p>
          <a:p>
            <a:r>
              <a:rPr lang="en-US" dirty="0"/>
              <a:t>9 major biomes and 2 other types of terrestrial areas</a:t>
            </a:r>
          </a:p>
        </p:txBody>
      </p:sp>
    </p:spTree>
    <p:extLst>
      <p:ext uri="{BB962C8B-B14F-4D97-AF65-F5344CB8AC3E}">
        <p14:creationId xmlns:p14="http://schemas.microsoft.com/office/powerpoint/2010/main" val="353908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9CE8-7C23-4154-AFC3-875DF1E1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9B528-33A2-4DAF-A8D1-7AC1234A2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5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Major Land Biomes			</a:t>
            </a:r>
            <a:r>
              <a:rPr lang="en-US" u="sng" dirty="0"/>
              <a:t>Tundra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3429000"/>
            <a:ext cx="7210425" cy="336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57300"/>
            <a:ext cx="8077200" cy="36563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Treeless biome </a:t>
            </a:r>
          </a:p>
          <a:p>
            <a:r>
              <a:rPr lang="en-US" dirty="0"/>
              <a:t>layer of permanent frozen soil below the surface = permafrost</a:t>
            </a:r>
          </a:p>
          <a:p>
            <a:r>
              <a:rPr lang="en-US" dirty="0"/>
              <a:t>Ground thaws a few centimeters each summer but the constant cycling </a:t>
            </a:r>
            <a:r>
              <a:rPr lang="en-US" u="sng" dirty="0"/>
              <a:t>does not allow trees to take root</a:t>
            </a:r>
          </a:p>
          <a:p>
            <a:r>
              <a:rPr lang="en-US" dirty="0"/>
              <a:t>Shallow-rooted plants grow</a:t>
            </a:r>
          </a:p>
          <a:p>
            <a:r>
              <a:rPr lang="en-US" dirty="0"/>
              <a:t>animals have adapted to life in the tundra</a:t>
            </a:r>
          </a:p>
        </p:txBody>
      </p:sp>
    </p:spTree>
    <p:extLst>
      <p:ext uri="{BB962C8B-B14F-4D97-AF65-F5344CB8AC3E}">
        <p14:creationId xmlns:p14="http://schemas.microsoft.com/office/powerpoint/2010/main" val="27006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157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Major Land Biomes			</a:t>
            </a:r>
            <a:r>
              <a:rPr lang="en-US" u="sng" dirty="0"/>
              <a:t>Tundra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94405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/>
              <a:t>South of polar ice caps in the Northern Hemisphere</a:t>
            </a:r>
          </a:p>
          <a:p>
            <a:r>
              <a:rPr lang="en-US" dirty="0"/>
              <a:t>Low precipitation and low temperatures</a:t>
            </a:r>
          </a:p>
          <a:p>
            <a:r>
              <a:rPr lang="en-US" dirty="0"/>
              <a:t>Short grasses and shrubs</a:t>
            </a:r>
          </a:p>
        </p:txBody>
      </p:sp>
      <p:pic>
        <p:nvPicPr>
          <p:cNvPr id="3074" name="Picture 2" descr="https://upload.wikimedia.org/wikipedia/commons/1/17/Greenland_scoresby-sydkapp2_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5494740" cy="38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887639"/>
            <a:ext cx="3276600" cy="38432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Caribou, polar bears, birds, wolves, salmon, trout, insects</a:t>
            </a:r>
          </a:p>
          <a:p>
            <a:r>
              <a:rPr lang="en-US" dirty="0"/>
              <a:t>Soggy summers with thawing</a:t>
            </a:r>
          </a:p>
          <a:p>
            <a:r>
              <a:rPr lang="en-US" dirty="0"/>
              <a:t>Permafrost</a:t>
            </a:r>
          </a:p>
          <a:p>
            <a:r>
              <a:rPr lang="en-US" dirty="0"/>
              <a:t>Cold and dark much of the year</a:t>
            </a:r>
          </a:p>
        </p:txBody>
      </p:sp>
    </p:spTree>
    <p:extLst>
      <p:ext uri="{BB962C8B-B14F-4D97-AF65-F5344CB8AC3E}">
        <p14:creationId xmlns:p14="http://schemas.microsoft.com/office/powerpoint/2010/main" val="22391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Major Land Biomes</a:t>
            </a:r>
            <a:r>
              <a:rPr lang="en-US" dirty="0"/>
              <a:t>	  	Taiga 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Broad band of dense evergreen forests </a:t>
            </a:r>
          </a:p>
          <a:p>
            <a:r>
              <a:rPr lang="en-US" dirty="0"/>
              <a:t>Also known as coniferous forest </a:t>
            </a:r>
          </a:p>
          <a:p>
            <a:r>
              <a:rPr lang="en-US" dirty="0"/>
              <a:t>summers are longer-ground remains warmer than the tundra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931" y="1417638"/>
            <a:ext cx="441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Northern parts of N. America, Europe and Asia</a:t>
            </a:r>
          </a:p>
          <a:p>
            <a:r>
              <a:rPr lang="en-US" dirty="0"/>
              <a:t>Low amount of rain and low temperatures</a:t>
            </a:r>
          </a:p>
          <a:p>
            <a:r>
              <a:rPr lang="en-US" dirty="0"/>
              <a:t>Spruce and fir trees, small shrubs</a:t>
            </a:r>
          </a:p>
          <a:p>
            <a:r>
              <a:rPr lang="en-US" dirty="0"/>
              <a:t>Moose, beavers, deer, mountain lions, birds</a:t>
            </a:r>
          </a:p>
          <a:p>
            <a:r>
              <a:rPr lang="en-US" dirty="0"/>
              <a:t>Summers are short and wet</a:t>
            </a:r>
          </a:p>
          <a:p>
            <a:r>
              <a:rPr lang="en-US" dirty="0"/>
              <a:t>winters are long, cold and dry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" y="4267200"/>
            <a:ext cx="4718433" cy="229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Major Land Biomes      </a:t>
            </a:r>
            <a:r>
              <a:rPr lang="en-US" dirty="0"/>
              <a:t>Temperate Forest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4495800" cy="18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Composed mainly of broad-leaved, deciduous trees</a:t>
            </a:r>
          </a:p>
          <a:p>
            <a:r>
              <a:rPr lang="en-US" dirty="0"/>
              <a:t>Fallen leaves return nutrients to the soil</a:t>
            </a:r>
          </a:p>
          <a:p>
            <a:r>
              <a:rPr lang="en-US" dirty="0"/>
              <a:t>Warm temperatures in spring and summer allow for the growth cycle to restart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2"/>
            <a:ext cx="4419600" cy="4754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Covers much of SE Canada, E US, most of Europe, Asia and Australia</a:t>
            </a:r>
          </a:p>
          <a:p>
            <a:r>
              <a:rPr lang="en-US" dirty="0"/>
              <a:t>Moderate rainfall</a:t>
            </a:r>
          </a:p>
          <a:p>
            <a:r>
              <a:rPr lang="en-US" dirty="0"/>
              <a:t>Cold winters and hot summers (4 seasons)</a:t>
            </a:r>
          </a:p>
          <a:p>
            <a:r>
              <a:rPr lang="en-US" dirty="0"/>
              <a:t>Oak, beech, maple trees</a:t>
            </a:r>
          </a:p>
          <a:p>
            <a:r>
              <a:rPr lang="en-US" dirty="0"/>
              <a:t>Rabbits, squirrels, bears, foxes, deer, birds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Major Land Biomes    		</a:t>
            </a:r>
            <a:r>
              <a:rPr lang="en-US" sz="4800" dirty="0"/>
              <a:t>Chaparral</a:t>
            </a:r>
            <a:br>
              <a:rPr lang="en-US" sz="48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Found in areas with less rainfall than temperate forests</a:t>
            </a:r>
          </a:p>
          <a:p>
            <a:r>
              <a:rPr lang="en-US" dirty="0"/>
              <a:t>Dominated by shrubs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419600" cy="50593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Around Mediterranean Sea, W coasts of N &amp; S America, S. Africa and Australia</a:t>
            </a:r>
          </a:p>
          <a:p>
            <a:r>
              <a:rPr lang="en-US" dirty="0"/>
              <a:t>Moderate rainfall, cool winters and hot summers</a:t>
            </a:r>
          </a:p>
          <a:p>
            <a:r>
              <a:rPr lang="en-US" dirty="0"/>
              <a:t>Evergreen shrubs, corn oak</a:t>
            </a:r>
          </a:p>
          <a:p>
            <a:r>
              <a:rPr lang="en-US" dirty="0"/>
              <a:t>Foxes, birds, snakes, butterflies, coyotes, lizards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6" y="3276600"/>
            <a:ext cx="463899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36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/>
              <a:t>Major Land Biomes</a:t>
            </a:r>
            <a:r>
              <a:rPr lang="en-US" dirty="0"/>
              <a:t>	Temperate Grassland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04045"/>
            <a:ext cx="4648200" cy="25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/>
              <a:t>Fertile soil-supports a thick cover of grasses</a:t>
            </a:r>
          </a:p>
          <a:p>
            <a:r>
              <a:rPr lang="en-US" dirty="0"/>
              <a:t>Drought, fires and grazing animals prevent it from becoming a forest</a:t>
            </a:r>
          </a:p>
          <a:p>
            <a:r>
              <a:rPr lang="en-US" dirty="0"/>
              <a:t>Also called savannahs &amp; prairies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/>
              <a:t>Low to moderate rainfall</a:t>
            </a:r>
          </a:p>
          <a:p>
            <a:r>
              <a:rPr lang="en-US" dirty="0"/>
              <a:t>Cold winters, hot summers with fires</a:t>
            </a:r>
          </a:p>
          <a:p>
            <a:r>
              <a:rPr lang="en-US" dirty="0"/>
              <a:t>N &amp; S America, Asia, Africa, Australia</a:t>
            </a:r>
          </a:p>
          <a:p>
            <a:r>
              <a:rPr lang="en-US" dirty="0"/>
              <a:t>Grasses and herbs</a:t>
            </a:r>
          </a:p>
          <a:p>
            <a:r>
              <a:rPr lang="en-US" dirty="0"/>
              <a:t>Gazelles, bison, snakes,  deer, horses, wolves, quail, birds……</a:t>
            </a:r>
          </a:p>
        </p:txBody>
      </p:sp>
    </p:spTree>
    <p:extLst>
      <p:ext uri="{BB962C8B-B14F-4D97-AF65-F5344CB8AC3E}">
        <p14:creationId xmlns:p14="http://schemas.microsoft.com/office/powerpoint/2010/main" val="33047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7733"/>
            <a:ext cx="8229600" cy="949191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Major Land Biomes</a:t>
            </a:r>
            <a:r>
              <a:rPr lang="en-US" dirty="0"/>
              <a:t>			Desert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4579"/>
            <a:ext cx="460016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2382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Any area where the annual rate of </a:t>
            </a:r>
            <a:r>
              <a:rPr lang="en-US" u="sng" dirty="0"/>
              <a:t>evaporation exceeds </a:t>
            </a:r>
            <a:r>
              <a:rPr lang="en-US" dirty="0"/>
              <a:t>the </a:t>
            </a:r>
            <a:r>
              <a:rPr lang="en-US" u="sng" dirty="0"/>
              <a:t>annual rainfall </a:t>
            </a:r>
            <a:r>
              <a:rPr lang="en-US" dirty="0"/>
              <a:t>amount</a:t>
            </a:r>
          </a:p>
          <a:p>
            <a:r>
              <a:rPr lang="en-US" dirty="0"/>
              <a:t>A wide variety of plants and animals despite little rainfall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23830"/>
            <a:ext cx="4800600" cy="4902334"/>
          </a:xfrm>
        </p:spPr>
        <p:txBody>
          <a:bodyPr>
            <a:normAutofit/>
          </a:bodyPr>
          <a:lstStyle/>
          <a:p>
            <a:r>
              <a:rPr lang="en-US" dirty="0"/>
              <a:t>Exist on every continent except Europe</a:t>
            </a:r>
          </a:p>
          <a:p>
            <a:r>
              <a:rPr lang="en-US" dirty="0"/>
              <a:t>Little to no rain, temperatures vary with sunlight (sand can’t hold heat well)</a:t>
            </a:r>
          </a:p>
          <a:p>
            <a:r>
              <a:rPr lang="en-US" dirty="0"/>
              <a:t>Cacti, Joshua trees, succulents</a:t>
            </a:r>
          </a:p>
          <a:p>
            <a:r>
              <a:rPr lang="en-US" dirty="0"/>
              <a:t>Lizards, bobcats, birds, rats, antelope</a:t>
            </a:r>
          </a:p>
        </p:txBody>
      </p:sp>
    </p:spTree>
    <p:extLst>
      <p:ext uri="{BB962C8B-B14F-4D97-AF65-F5344CB8AC3E}">
        <p14:creationId xmlns:p14="http://schemas.microsoft.com/office/powerpoint/2010/main" val="1218656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pogeephoto.com/wp-content/uploads/2016/march2011/Hitchman_photos/Joshua-trees-keys-view-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048000"/>
            <a:ext cx="6032500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7.staticflickr.com/4/3315/3280462230_97c4a890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0673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succulents in the des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/>
          <a:lstStyle/>
          <a:p>
            <a:r>
              <a:rPr lang="en-US" u="sng" dirty="0"/>
              <a:t>Organism</a:t>
            </a:r>
            <a:r>
              <a:rPr lang="en-US" dirty="0"/>
              <a:t>- lowest organizational level, one individual of a species</a:t>
            </a:r>
          </a:p>
          <a:p>
            <a:r>
              <a:rPr lang="en-US" u="sng" dirty="0"/>
              <a:t>Population</a:t>
            </a:r>
            <a:r>
              <a:rPr lang="en-US" dirty="0"/>
              <a:t>- group of organisms that share the same space at the same time</a:t>
            </a:r>
          </a:p>
          <a:p>
            <a:r>
              <a:rPr lang="en-US" u="sng" dirty="0"/>
              <a:t>Community</a:t>
            </a:r>
            <a:r>
              <a:rPr lang="en-US" dirty="0"/>
              <a:t>- group of populations that share the same space at the same time </a:t>
            </a:r>
          </a:p>
          <a:p>
            <a:r>
              <a:rPr lang="en-US" u="sng" dirty="0"/>
              <a:t>Ecosystem</a:t>
            </a:r>
            <a:r>
              <a:rPr lang="en-US" dirty="0"/>
              <a:t>- a community and all of the abiotic factors that affect it (</a:t>
            </a:r>
            <a:r>
              <a:rPr lang="en-US" dirty="0">
                <a:solidFill>
                  <a:srgbClr val="FF0066"/>
                </a:solidFill>
              </a:rPr>
              <a:t>note the introduction of the abiotic factors here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90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100" dirty="0"/>
              <a:t>Major Land Biomes	</a:t>
            </a:r>
            <a:r>
              <a:rPr lang="en-US" dirty="0"/>
              <a:t>Tropical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8382000" cy="3276600"/>
          </a:xfrm>
        </p:spPr>
        <p:txBody>
          <a:bodyPr>
            <a:normAutofit/>
          </a:bodyPr>
          <a:lstStyle/>
          <a:p>
            <a:r>
              <a:rPr lang="en-US" dirty="0"/>
              <a:t>Most diverse of all land biomes</a:t>
            </a:r>
          </a:p>
          <a:p>
            <a:r>
              <a:rPr lang="en-US" dirty="0"/>
              <a:t>Tall, broad-leaved trees</a:t>
            </a:r>
          </a:p>
          <a:p>
            <a:r>
              <a:rPr lang="en-US" dirty="0"/>
              <a:t>Heavy mosses, ferns and orchids</a:t>
            </a:r>
          </a:p>
          <a:p>
            <a:r>
              <a:rPr lang="en-US" dirty="0"/>
              <a:t>Thick understory of creeping plants, ferns and shrubs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31" y="3745634"/>
            <a:ext cx="5335137" cy="30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8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dirty="0"/>
              <a:t>Major Land Biomes	</a:t>
            </a:r>
            <a:r>
              <a:rPr lang="en-US" dirty="0"/>
              <a:t>Tropical Rainforest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Central and S. America, S. Asia, W. Africa</a:t>
            </a:r>
          </a:p>
          <a:p>
            <a:r>
              <a:rPr lang="en-US" dirty="0"/>
              <a:t>Heavy rainfall all year</a:t>
            </a:r>
          </a:p>
          <a:p>
            <a:r>
              <a:rPr lang="en-US" dirty="0"/>
              <a:t>Hot, wet and humid</a:t>
            </a:r>
          </a:p>
          <a:p>
            <a:r>
              <a:rPr lang="en-US" dirty="0"/>
              <a:t>Broadleaf evergreens, bamboo, sugar cane</a:t>
            </a:r>
          </a:p>
          <a:p>
            <a:r>
              <a:rPr lang="en-US" dirty="0"/>
              <a:t>Chimpanzees, bats, toucans, cobra snakes, elephants, sloths</a:t>
            </a:r>
          </a:p>
          <a:p>
            <a:endParaRPr lang="en-US" dirty="0"/>
          </a:p>
        </p:txBody>
      </p:sp>
      <p:pic>
        <p:nvPicPr>
          <p:cNvPr id="4098" name="Picture 2" descr="https://mcmsbrooks.wikispaces.com/file/view/tropical_rainforest.jpg/223379416/tropical_rain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18430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ile2.answcdn.com/answ-cld/image/upload/w_760,c_fill,g_faces:center,fl_lossy,q_60/v1400898715/fuvweukwpiscbisam0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7" y="318222"/>
            <a:ext cx="3432175" cy="24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5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Find a partner with a different biome</a:t>
            </a:r>
          </a:p>
          <a:p>
            <a:r>
              <a:rPr lang="en-US" dirty="0"/>
              <a:t>Share with your partner one organism from your biome, discussing adaptations that help it better survive in your biome</a:t>
            </a:r>
          </a:p>
          <a:p>
            <a:r>
              <a:rPr lang="en-US" dirty="0"/>
              <a:t>Now, place your organism in their biome</a:t>
            </a:r>
          </a:p>
          <a:p>
            <a:r>
              <a:rPr lang="en-US" dirty="0"/>
              <a:t>How well would your organism survive?</a:t>
            </a:r>
          </a:p>
          <a:p>
            <a:r>
              <a:rPr lang="en-US" dirty="0"/>
              <a:t>What adaptations might help it? Hurt it?</a:t>
            </a:r>
          </a:p>
          <a:p>
            <a:r>
              <a:rPr lang="en-US" dirty="0"/>
              <a:t>What new adaptations would your organism need to survive </a:t>
            </a:r>
            <a:r>
              <a:rPr lang="en-US"/>
              <a:t>in its new habitat?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9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6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ecosystems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/>
              <a:t>What are some things that may cause an ecosystem to change?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9" y="2743200"/>
            <a:ext cx="4336631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96007"/>
            <a:ext cx="43021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0562" y="56387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 Impacts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638798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164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ecosystems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Ecosystems are constantly changing</a:t>
            </a:r>
          </a:p>
          <a:p>
            <a:r>
              <a:rPr lang="en-US"/>
              <a:t>A forest </a:t>
            </a:r>
            <a:r>
              <a:rPr lang="en-US" dirty="0"/>
              <a:t>may have been a shallow lake a thousand years ago</a:t>
            </a:r>
          </a:p>
          <a:p>
            <a:r>
              <a:rPr lang="en-US" dirty="0"/>
              <a:t>Mosses, shrubs, and small trees cover the concrete of a demolished city building</a:t>
            </a:r>
          </a:p>
          <a:p>
            <a:r>
              <a:rPr lang="en-US" dirty="0"/>
              <a:t>A dead tree falls and lets sunlight reach the forest floor</a:t>
            </a:r>
            <a:r>
              <a:rPr lang="en-US" dirty="0">
                <a:sym typeface="Wingdings" panose="05000000000000000000" pitchFamily="2" charset="2"/>
              </a:rPr>
              <a:t> causes some seeds to germinate, flowers grow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53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are all examples of ecological succession</a:t>
            </a:r>
          </a:p>
          <a:p>
            <a:r>
              <a:rPr lang="en-US" dirty="0"/>
              <a:t>It is a gradual process of change and replacement of some or all of the species in a community</a:t>
            </a:r>
          </a:p>
          <a:p>
            <a:r>
              <a:rPr lang="en-US" dirty="0"/>
              <a:t>Each new community that arises makes it harder for the previous community to survive</a:t>
            </a:r>
          </a:p>
        </p:txBody>
      </p:sp>
    </p:spTree>
    <p:extLst>
      <p:ext uri="{BB962C8B-B14F-4D97-AF65-F5344CB8AC3E}">
        <p14:creationId xmlns:p14="http://schemas.microsoft.com/office/powerpoint/2010/main" val="282256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161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49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Primary Succession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Type of succession that occurs on a surface where no ecosystem existed before</a:t>
            </a:r>
          </a:p>
          <a:p>
            <a:r>
              <a:rPr lang="en-US" dirty="0"/>
              <a:t>Growth on rocks or sand dunes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Secondary Succession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Type of succession that occurs on a surface where an ecosystem has previously existed</a:t>
            </a:r>
          </a:p>
          <a:p>
            <a:r>
              <a:rPr lang="en-US" dirty="0"/>
              <a:t>Growth were the ecosystem has been disrupted or disturbed by humans, animals or natural disasters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3352699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91125"/>
            <a:ext cx="4267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Succession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67437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1768"/>
            <a:ext cx="356131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6727"/>
            <a:ext cx="3967162" cy="268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20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Biome</a:t>
            </a:r>
            <a:r>
              <a:rPr lang="en-US" dirty="0"/>
              <a:t>- large grouping of ecosystems that have the same climate and similar groups of communities</a:t>
            </a:r>
          </a:p>
          <a:p>
            <a:r>
              <a:rPr lang="en-US" u="sng" dirty="0"/>
              <a:t>Biosphere</a:t>
            </a:r>
            <a:r>
              <a:rPr lang="en-US" dirty="0"/>
              <a:t>- all of the regions on Earth that can </a:t>
            </a:r>
            <a:r>
              <a:rPr lang="en-US" dirty="0">
                <a:solidFill>
                  <a:srgbClr val="FF0066"/>
                </a:solidFill>
              </a:rPr>
              <a:t>support life</a:t>
            </a:r>
            <a:r>
              <a:rPr lang="en-US" dirty="0"/>
              <a:t>, can extend from many km above or below the Earth’s surface </a:t>
            </a:r>
            <a:r>
              <a:rPr lang="en-US" dirty="0">
                <a:solidFill>
                  <a:srgbClr val="FF0066"/>
                </a:solidFill>
              </a:rPr>
              <a:t>AS LONG AS IT SUPPORTS LIFE</a:t>
            </a:r>
          </a:p>
        </p:txBody>
      </p:sp>
    </p:spTree>
    <p:extLst>
      <p:ext uri="{BB962C8B-B14F-4D97-AF65-F5344CB8AC3E}">
        <p14:creationId xmlns:p14="http://schemas.microsoft.com/office/powerpoint/2010/main" val="39420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23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59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Succession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8" y="1282663"/>
            <a:ext cx="3748088" cy="249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86100" cy="388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4072639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19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Mount St. Helens erupted in 1980 in Washington</a:t>
            </a:r>
          </a:p>
          <a:p>
            <a:r>
              <a:rPr lang="en-US" dirty="0"/>
              <a:t>44,460 acres of forest burned and flattened by force of hot ash and volcanic debris</a:t>
            </a:r>
          </a:p>
          <a:p>
            <a:r>
              <a:rPr lang="en-US" dirty="0"/>
              <a:t>Eventually new plants were able to grow and colonize the debris</a:t>
            </a:r>
          </a:p>
          <a:p>
            <a:r>
              <a:rPr lang="en-US" dirty="0"/>
              <a:t>Old-field succession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3875"/>
            <a:ext cx="33698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148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Pioneer species</a:t>
            </a:r>
            <a:r>
              <a:rPr lang="en-US" dirty="0"/>
              <a:t>- the first organisms to colonize any newly available area and begin the process of ecological succession</a:t>
            </a:r>
          </a:p>
          <a:p>
            <a:r>
              <a:rPr lang="en-US" dirty="0"/>
              <a:t>Over time, a pioneer species will make the new area habitable for other species</a:t>
            </a:r>
          </a:p>
          <a:p>
            <a:r>
              <a:rPr lang="en-US" dirty="0"/>
              <a:t>Eventually, it will form a stable community</a:t>
            </a:r>
          </a:p>
          <a:p>
            <a:r>
              <a:rPr lang="en-US" u="sng" dirty="0">
                <a:solidFill>
                  <a:srgbClr val="FF0000"/>
                </a:solidFill>
              </a:rPr>
              <a:t>Climax community</a:t>
            </a:r>
            <a:r>
              <a:rPr lang="en-US" dirty="0"/>
              <a:t>- the final and stable community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91745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Succession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though a climax community will continue to change in small ways, this type of community will remain the same through time if it is not disturbed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735591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65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Succession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on new islands created by volcanic eruptions, in areas exposed when a glacier retreats or on any other surface that has not previously supported life</a:t>
            </a:r>
          </a:p>
          <a:p>
            <a:r>
              <a:rPr lang="en-US" dirty="0"/>
              <a:t>Much slower than secondary succession because it may take hundreds to thousands of years to produce fertile soil naturally</a:t>
            </a:r>
          </a:p>
        </p:txBody>
      </p:sp>
    </p:spTree>
    <p:extLst>
      <p:ext uri="{BB962C8B-B14F-4D97-AF65-F5344CB8AC3E}">
        <p14:creationId xmlns:p14="http://schemas.microsoft.com/office/powerpoint/2010/main" val="3787061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pioneer species to colonize the bare rock will probably be bacteria and lichens, both of which can live without soil</a:t>
            </a:r>
          </a:p>
          <a:p>
            <a:r>
              <a:rPr lang="en-US" dirty="0"/>
              <a:t>Lichens are extremely important to </a:t>
            </a:r>
            <a:r>
              <a:rPr lang="en-US" dirty="0" err="1"/>
              <a:t>succession</a:t>
            </a:r>
            <a:r>
              <a:rPr lang="en-US" dirty="0" err="1">
                <a:sym typeface="Wingdings" panose="05000000000000000000" pitchFamily="2" charset="2"/>
              </a:rPr>
              <a:t>is</a:t>
            </a:r>
            <a:r>
              <a:rPr lang="en-US" dirty="0">
                <a:sym typeface="Wingdings" panose="05000000000000000000" pitchFamily="2" charset="2"/>
              </a:rPr>
              <a:t> a cross of a fungus and an alga</a:t>
            </a:r>
          </a:p>
          <a:p>
            <a:r>
              <a:rPr lang="en-US" dirty="0">
                <a:sym typeface="Wingdings" panose="05000000000000000000" pitchFamily="2" charset="2"/>
              </a:rPr>
              <a:t>Alga photosynthesizes, and the fungus absorbs nutrients from rocks and holds water</a:t>
            </a:r>
          </a:p>
          <a:p>
            <a:r>
              <a:rPr lang="en-US" dirty="0">
                <a:sym typeface="Wingdings" panose="05000000000000000000" pitchFamily="2" charset="2"/>
              </a:rPr>
              <a:t>Together, they break down the rock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67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lichens and bacteria die, the remains add nutrients and mass to the growing pile of soil</a:t>
            </a:r>
          </a:p>
          <a:p>
            <a:r>
              <a:rPr lang="en-US" dirty="0"/>
              <a:t>Thus, fertile soil forms from the broken rock (minerals), decaying organisms (nutrients), water and air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94" y="4229100"/>
            <a:ext cx="532880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17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4495800" cy="1189038"/>
          </a:xfrm>
        </p:spPr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</a:p>
        </p:txBody>
      </p:sp>
      <p:pic>
        <p:nvPicPr>
          <p:cNvPr id="12290" name="Picture 2" descr="https://upload.wikimedia.org/wikipedia/commons/6/6e/Freshwater_angelfish_biod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57" y="1905000"/>
            <a:ext cx="4913952" cy="36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hecolab.weebly.com/uploads/6/0/3/7/6037830/325561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9" y="210177"/>
            <a:ext cx="4115313" cy="396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awsassets.wwfcn.panda.org/img/123_2_3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8607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51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Aquatic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by the </a:t>
            </a:r>
            <a:r>
              <a:rPr lang="en-US" b="1" dirty="0"/>
              <a:t>abiotic factors </a:t>
            </a:r>
            <a:r>
              <a:rPr lang="en-US" dirty="0"/>
              <a:t> that affect it</a:t>
            </a:r>
          </a:p>
          <a:p>
            <a:r>
              <a:rPr lang="en-US" dirty="0"/>
              <a:t>What are some aquatic ecosystems that you can think of?</a:t>
            </a:r>
          </a:p>
          <a:p>
            <a:r>
              <a:rPr lang="en-US" dirty="0"/>
              <a:t>What are some abiotic factors that may change, or affect the ecosystem?</a:t>
            </a:r>
          </a:p>
        </p:txBody>
      </p:sp>
    </p:spTree>
    <p:extLst>
      <p:ext uri="{BB962C8B-B14F-4D97-AF65-F5344CB8AC3E}">
        <p14:creationId xmlns:p14="http://schemas.microsoft.com/office/powerpoint/2010/main" val="282959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Climate</a:t>
            </a:r>
            <a:r>
              <a:rPr lang="en-US" dirty="0"/>
              <a:t> describes and area’s average weather conditions, including temperature and precipitation</a:t>
            </a:r>
          </a:p>
          <a:p>
            <a:r>
              <a:rPr lang="en-US" b="1" dirty="0"/>
              <a:t>Latitude has a major effect of climate</a:t>
            </a:r>
          </a:p>
          <a:p>
            <a:r>
              <a:rPr lang="en-US" dirty="0"/>
              <a:t>If latitude were the ONLY abiotic factor involved in climate, what would happen?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257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would see biomes spread in equal bands encircling the Earth.</a:t>
            </a:r>
          </a:p>
        </p:txBody>
      </p:sp>
    </p:spTree>
    <p:extLst>
      <p:ext uri="{BB962C8B-B14F-4D97-AF65-F5344CB8AC3E}">
        <p14:creationId xmlns:p14="http://schemas.microsoft.com/office/powerpoint/2010/main" val="37133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Freshwater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81600"/>
          </a:xfrm>
        </p:spPr>
        <p:txBody>
          <a:bodyPr/>
          <a:lstStyle/>
          <a:p>
            <a:r>
              <a:rPr lang="en-US" dirty="0"/>
              <a:t>Major ecosystems include ponds, streams, lakes, rivers and wetlands</a:t>
            </a:r>
          </a:p>
          <a:p>
            <a:r>
              <a:rPr lang="en-US" dirty="0"/>
              <a:t>Plants and animals here are adapted to low salinity levels and are unable to survive in high salt concentration</a:t>
            </a:r>
          </a:p>
          <a:p>
            <a:r>
              <a:rPr lang="en-US" dirty="0"/>
              <a:t>2.5% of all water on earth is fresh water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- 68.9% of that is trapped in glaciers</a:t>
            </a:r>
          </a:p>
          <a:p>
            <a:pPr marL="0" indent="0">
              <a:buNone/>
            </a:pPr>
            <a:r>
              <a:rPr lang="en-US" sz="2400" dirty="0"/>
              <a:t>	- 30.8% is in groundwater</a:t>
            </a:r>
          </a:p>
          <a:p>
            <a:pPr marL="0" indent="0">
              <a:buNone/>
            </a:pPr>
            <a:r>
              <a:rPr lang="en-US" sz="2400" dirty="0"/>
              <a:t>	- 0.3% is found in lakes, rivers ponds etc.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MARTInkShape-2"/>
          <p:cNvSpPr/>
          <p:nvPr>
            <p:custDataLst>
              <p:tags r:id="rId1"/>
            </p:custDataLst>
          </p:nvPr>
        </p:nvSpPr>
        <p:spPr>
          <a:xfrm>
            <a:off x="401836" y="2598539"/>
            <a:ext cx="62509" cy="8931"/>
          </a:xfrm>
          <a:custGeom>
            <a:avLst/>
            <a:gdLst/>
            <a:ahLst/>
            <a:cxnLst/>
            <a:rect l="0" t="0" r="0" b="0"/>
            <a:pathLst>
              <a:path w="62509" h="8931">
                <a:moveTo>
                  <a:pt x="0" y="8930"/>
                </a:moveTo>
                <a:lnTo>
                  <a:pt x="0" y="8930"/>
                </a:lnTo>
                <a:lnTo>
                  <a:pt x="6250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73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Aquatic Ecosystems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Name some large bodies of water that you are familiar with?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418" y="33528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Scientists recognize the importance of water because of the biological communities that the water supports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3 main types of aquatic ecosystems</a:t>
            </a:r>
          </a:p>
          <a:p>
            <a:pPr lvl="2"/>
            <a:r>
              <a:rPr lang="en-US" sz="3200" dirty="0"/>
              <a:t>1. fresh water</a:t>
            </a:r>
          </a:p>
          <a:p>
            <a:pPr lvl="2"/>
            <a:r>
              <a:rPr lang="en-US" sz="3200" dirty="0"/>
              <a:t>2.marine</a:t>
            </a:r>
          </a:p>
          <a:p>
            <a:pPr lvl="2"/>
            <a:r>
              <a:rPr lang="en-US" sz="3200" dirty="0"/>
              <a:t>3.transitional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Lakes, rivers, oceans- local, regional or across the globe</a:t>
            </a:r>
          </a:p>
        </p:txBody>
      </p:sp>
    </p:spTree>
    <p:extLst>
      <p:ext uri="{BB962C8B-B14F-4D97-AF65-F5344CB8AC3E}">
        <p14:creationId xmlns:p14="http://schemas.microsoft.com/office/powerpoint/2010/main" val="1429264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  <a:br>
              <a:rPr lang="en-US" dirty="0"/>
            </a:br>
            <a:r>
              <a:rPr lang="en-US" dirty="0"/>
              <a:t>Rivers and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Water flows in one direction</a:t>
            </a:r>
          </a:p>
          <a:p>
            <a:pPr marL="0" indent="0">
              <a:buNone/>
            </a:pPr>
            <a:r>
              <a:rPr lang="en-US" sz="2400" dirty="0"/>
              <a:t>	- slope of landscape determines the speed and direction </a:t>
            </a:r>
          </a:p>
          <a:p>
            <a:pPr marL="0" indent="0">
              <a:buNone/>
            </a:pPr>
            <a:r>
              <a:rPr lang="en-US" sz="2400" dirty="0"/>
              <a:t>	of water flow</a:t>
            </a:r>
          </a:p>
          <a:p>
            <a:pPr marL="0" indent="0">
              <a:buNone/>
            </a:pPr>
            <a:r>
              <a:rPr lang="en-US" sz="2400" dirty="0"/>
              <a:t>	-  river gets wider, water gets warmer and slower as it gets to </a:t>
            </a:r>
          </a:p>
          <a:p>
            <a:pPr marL="0" indent="0">
              <a:buNone/>
            </a:pPr>
            <a:r>
              <a:rPr lang="en-US" sz="2400" dirty="0"/>
              <a:t>	   more level ground                                        </a:t>
            </a:r>
          </a:p>
          <a:p>
            <a:r>
              <a:rPr lang="en-US" sz="3600" dirty="0"/>
              <a:t>Characteristics of rivers/streams change during the journey from the source to the mouth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/>
              <a:t>- wind stirs up surface of water</a:t>
            </a:r>
            <a:r>
              <a:rPr lang="en-US" sz="2400" dirty="0">
                <a:sym typeface="Wingdings" panose="05000000000000000000" pitchFamily="2" charset="2"/>
              </a:rPr>
              <a:t> adds O2 to water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- interaction with land causes erosion adds nutrients and 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changes the path of the river or stream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8457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845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Rivers and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6" y="747807"/>
            <a:ext cx="8610600" cy="396499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Sediment</a:t>
            </a:r>
            <a:r>
              <a:rPr lang="en-US" dirty="0"/>
              <a:t>- matter that settles to the bottom of a liquid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sz="2400" dirty="0"/>
              <a:t>naturally occurring materials that are broken down by </a:t>
            </a:r>
          </a:p>
          <a:p>
            <a:pPr marL="0" indent="0">
              <a:buNone/>
            </a:pPr>
            <a:r>
              <a:rPr lang="en-US" sz="2400" dirty="0"/>
              <a:t>	weathering and erosion</a:t>
            </a:r>
          </a:p>
          <a:p>
            <a:pPr marL="0" indent="0">
              <a:buNone/>
            </a:pPr>
            <a:r>
              <a:rPr lang="en-US" sz="2400" dirty="0"/>
              <a:t>	- as the slope levels, the water speed decreases and </a:t>
            </a:r>
          </a:p>
          <a:p>
            <a:pPr marL="0" indent="0">
              <a:buNone/>
            </a:pPr>
            <a:r>
              <a:rPr lang="en-US" sz="2400" dirty="0"/>
              <a:t>	sediments are deposited in the form of silt, mud and sand</a:t>
            </a:r>
          </a:p>
          <a:p>
            <a:r>
              <a:rPr lang="en-US" dirty="0"/>
              <a:t>Currents and turbulence of fast-moving rivers and streams prevent accumulation of sediment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400" dirty="0"/>
              <a:t>------- prevents many species from living in these waters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4667627"/>
            <a:ext cx="3310328" cy="22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atlantatrails.com/images/Gold_Branch_Chattahoochee/2-chattahoochee-river-gold-branch-trails@2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/>
          <a:stretch/>
        </p:blipFill>
        <p:spPr bwMode="auto">
          <a:xfrm>
            <a:off x="4953001" y="4654125"/>
            <a:ext cx="4047786" cy="20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01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19063"/>
            <a:ext cx="5182737" cy="795337"/>
          </a:xfrm>
        </p:spPr>
        <p:txBody>
          <a:bodyPr>
            <a:normAutofit/>
          </a:bodyPr>
          <a:lstStyle/>
          <a:p>
            <a:r>
              <a:rPr lang="en-US" sz="4000" dirty="0"/>
              <a:t>Rivers and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524000"/>
            <a:ext cx="9067800" cy="5105400"/>
          </a:xfrm>
        </p:spPr>
        <p:txBody>
          <a:bodyPr>
            <a:normAutofit/>
          </a:bodyPr>
          <a:lstStyle/>
          <a:p>
            <a:r>
              <a:rPr lang="en-US" dirty="0"/>
              <a:t>All organisms that live in rivers and streams have the ability to withstand the constant water current</a:t>
            </a:r>
          </a:p>
          <a:p>
            <a:pPr lvl="1">
              <a:buFontTx/>
              <a:buChar char="-"/>
            </a:pPr>
            <a:r>
              <a:rPr lang="en-US" dirty="0"/>
              <a:t>Plants that can root themselves into the streambed are common in areas where water is slowed by rocks or sandbars</a:t>
            </a:r>
          </a:p>
          <a:p>
            <a:pPr lvl="1">
              <a:buFontTx/>
              <a:buChar char="-"/>
            </a:pPr>
            <a:r>
              <a:rPr lang="en-US" dirty="0"/>
              <a:t>Young fish hide in these plants and feed </a:t>
            </a:r>
          </a:p>
          <a:p>
            <a:pPr marL="457200" lvl="1" indent="0">
              <a:buNone/>
            </a:pPr>
            <a:r>
              <a:rPr lang="en-US" dirty="0"/>
              <a:t>on microscopic organisms floating by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Most organisms live in slow-moving waters where insect larvae are the primary food source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419475"/>
            <a:ext cx="2535381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0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8837"/>
            <a:ext cx="5334000" cy="914400"/>
          </a:xfrm>
        </p:spPr>
        <p:txBody>
          <a:bodyPr>
            <a:normAutofit/>
          </a:bodyPr>
          <a:lstStyle/>
          <a:p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" y="1371600"/>
            <a:ext cx="8686800" cy="3200400"/>
          </a:xfrm>
        </p:spPr>
        <p:txBody>
          <a:bodyPr/>
          <a:lstStyle/>
          <a:p>
            <a:r>
              <a:rPr lang="en-US" dirty="0"/>
              <a:t>--an inland body of standing water</a:t>
            </a:r>
          </a:p>
          <a:p>
            <a:r>
              <a:rPr lang="en-US" dirty="0"/>
              <a:t>May be filled with water for only a few weeks a year or have existed for hundreds of years</a:t>
            </a:r>
          </a:p>
          <a:p>
            <a:r>
              <a:rPr lang="en-US" dirty="0"/>
              <a:t>Temperatures change depending on the season in temperate areas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530436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8837"/>
            <a:ext cx="5334000" cy="914400"/>
          </a:xfrm>
        </p:spPr>
        <p:txBody>
          <a:bodyPr>
            <a:normAutofit/>
          </a:bodyPr>
          <a:lstStyle/>
          <a:p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237"/>
            <a:ext cx="8686800" cy="1219200"/>
          </a:xfrm>
        </p:spPr>
        <p:txBody>
          <a:bodyPr/>
          <a:lstStyle/>
          <a:p>
            <a:r>
              <a:rPr lang="en-US" dirty="0"/>
              <a:t>Temperatures change depending on the season in temperate areas</a:t>
            </a:r>
          </a:p>
        </p:txBody>
      </p:sp>
      <p:pic>
        <p:nvPicPr>
          <p:cNvPr id="2050" name="Picture 2" descr="http://www.seafriends.org.nz/oceano/ocean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01758"/>
            <a:ext cx="6943416" cy="47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66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3810000" cy="4953000"/>
          </a:xfrm>
        </p:spPr>
        <p:txBody>
          <a:bodyPr>
            <a:normAutofit/>
          </a:bodyPr>
          <a:lstStyle/>
          <a:p>
            <a:r>
              <a:rPr lang="en-US" dirty="0"/>
              <a:t>Winter- most of lake is same temperature with ice layer on top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i.imgur.com/H88a0Q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1"/>
          <a:stretch/>
        </p:blipFill>
        <p:spPr bwMode="auto">
          <a:xfrm>
            <a:off x="3886200" y="918441"/>
            <a:ext cx="5105400" cy="59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10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038600" cy="868363"/>
          </a:xfrm>
        </p:spPr>
        <p:txBody>
          <a:bodyPr>
            <a:normAutofit/>
          </a:bodyPr>
          <a:lstStyle/>
          <a:p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3886200" cy="5257799"/>
          </a:xfrm>
        </p:spPr>
        <p:txBody>
          <a:bodyPr>
            <a:normAutofit/>
          </a:bodyPr>
          <a:lstStyle/>
          <a:p>
            <a:r>
              <a:rPr lang="en-US" dirty="0"/>
              <a:t>Summer- warmer water sits on top with colder water at bottom</a:t>
            </a:r>
          </a:p>
        </p:txBody>
      </p:sp>
      <p:pic>
        <p:nvPicPr>
          <p:cNvPr id="4098" name="Picture 2" descr="http://i.imgur.com/H88a0Q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/>
          <a:stretch/>
        </p:blipFill>
        <p:spPr bwMode="auto">
          <a:xfrm>
            <a:off x="4114800" y="708817"/>
            <a:ext cx="5009866" cy="57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62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610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Spring and fall- turnover occurs as the warm water at the top cools and sinks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sz="2400" dirty="0"/>
              <a:t>mixing  often occurs due to the winds</a:t>
            </a:r>
          </a:p>
          <a:p>
            <a:pPr marL="0" indent="0">
              <a:buNone/>
            </a:pPr>
            <a:r>
              <a:rPr lang="en-US" sz="2400" dirty="0"/>
              <a:t>- results in uniform water temperature and circulates O</a:t>
            </a:r>
            <a:r>
              <a:rPr lang="en-US" sz="2400" baseline="30000" dirty="0"/>
              <a:t>2</a:t>
            </a:r>
            <a:r>
              <a:rPr lang="en-US" sz="2400" dirty="0"/>
              <a:t> and brings up nutrients from the bottom to the surface</a:t>
            </a:r>
            <a:endParaRPr lang="en-US" dirty="0"/>
          </a:p>
        </p:txBody>
      </p:sp>
      <p:pic>
        <p:nvPicPr>
          <p:cNvPr id="5122" name="Picture 2" descr="http://schoolbag.info/biology/living/living.files/image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8329"/>
            <a:ext cx="5695949" cy="413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568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27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/>
              <a:t>Oligotrophic lakes- nutrient-poor lakes </a:t>
            </a:r>
          </a:p>
          <a:p>
            <a:pPr marL="0" indent="0">
              <a:buNone/>
            </a:pPr>
            <a:r>
              <a:rPr lang="en-US" dirty="0"/>
              <a:t>	- found high on mountains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troph</a:t>
            </a:r>
            <a:r>
              <a:rPr lang="en-US" dirty="0"/>
              <a:t>= eat, nourish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oligo</a:t>
            </a:r>
            <a:r>
              <a:rPr lang="en-US" dirty="0"/>
              <a:t>= few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s://discovertahoe.files.wordpress.com/2011/07/tahoeblu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94508"/>
            <a:ext cx="5448300" cy="36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3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Eutrophic lakes- nutrient-rich lakes</a:t>
            </a:r>
          </a:p>
          <a:p>
            <a:pPr marL="0" indent="0">
              <a:buNone/>
            </a:pPr>
            <a:r>
              <a:rPr lang="en-US" dirty="0"/>
              <a:t>	- found at lower altitudes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en-US" dirty="0" err="1"/>
              <a:t>troph</a:t>
            </a:r>
            <a:r>
              <a:rPr lang="en-US" dirty="0"/>
              <a:t>= eat, nourish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en-US" dirty="0" err="1"/>
              <a:t>eu</a:t>
            </a:r>
            <a:r>
              <a:rPr lang="en-US" dirty="0"/>
              <a:t>= well</a:t>
            </a:r>
          </a:p>
        </p:txBody>
      </p:sp>
      <p:pic>
        <p:nvPicPr>
          <p:cNvPr id="7170" name="Picture 2" descr="http://e-ecodb.bas.bg/rdb/photogallery/vol3/04C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75040"/>
            <a:ext cx="5562600" cy="398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77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iology-forums.com/gallery/33_28_08_11_12_17_16_160914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97"/>
            <a:ext cx="9044029" cy="46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3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410200"/>
            <a:ext cx="8229600" cy="1219200"/>
          </a:xfrm>
        </p:spPr>
        <p:txBody>
          <a:bodyPr/>
          <a:lstStyle/>
          <a:p>
            <a:r>
              <a:rPr lang="en-US" dirty="0"/>
              <a:t>Divided into three zones based on the amount of light that penetrates the water</a:t>
            </a:r>
          </a:p>
        </p:txBody>
      </p:sp>
      <p:pic>
        <p:nvPicPr>
          <p:cNvPr id="9218" name="Picture 2" descr="http://image.slidesharecdn.com/aquaticecosystem-150208031633-conversion-gate02/95/aquatic-ecosystem-8-638.jpg?cb=1423365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303"/>
            <a:ext cx="6858000" cy="51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10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xasaquaticscience.org/wp-content/uploads/2013/08/C9_fig_9.3-aquatic-science-tex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2267"/>
            <a:ext cx="8953789" cy="586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80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  <a:br>
              <a:rPr lang="en-US" dirty="0"/>
            </a:br>
            <a:r>
              <a:rPr lang="en-US" dirty="0"/>
              <a:t>Lakes and Ponds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Littoral zone</a:t>
            </a:r>
            <a:r>
              <a:rPr lang="en-US" dirty="0"/>
              <a:t>- area closest to the shore</a:t>
            </a:r>
            <a:endParaRPr lang="en-US" sz="2400" u="sng" dirty="0"/>
          </a:p>
          <a:p>
            <a:pPr marL="0" indent="0">
              <a:buNone/>
            </a:pPr>
            <a:r>
              <a:rPr lang="en-US" sz="2400" dirty="0"/>
              <a:t>	- water is shallow, allowing sunlight to reach the bottom</a:t>
            </a:r>
          </a:p>
          <a:p>
            <a:pPr marL="0" indent="0">
              <a:buNone/>
            </a:pPr>
            <a:r>
              <a:rPr lang="en-US" sz="2400" dirty="0"/>
              <a:t>	- most producers (plants and algae) live in this region, and</a:t>
            </a:r>
          </a:p>
          <a:p>
            <a:pPr marL="0" indent="0">
              <a:buNone/>
            </a:pPr>
            <a:r>
              <a:rPr lang="en-US" sz="2400" dirty="0"/>
              <a:t>	those consumers that feed on primary producers live here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" y="3505200"/>
            <a:ext cx="2667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76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36576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FF0000"/>
                </a:solidFill>
              </a:rPr>
              <a:t>Limnetic zone</a:t>
            </a:r>
            <a:r>
              <a:rPr lang="en-US" sz="3200" dirty="0"/>
              <a:t>- open water area that is well lit and is dominated by plankton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Plankton are free-floating photosynthetic autotrophs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Many fish live in this region because of abundance of plankton for food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" y="51435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08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icrobewiki.kenyon.edu/images/thumb/4/4c/Undersea-volcanic-gases.jpg/300px-Undersea-volcanic-ga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209800"/>
            <a:ext cx="59563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119" y="193248"/>
            <a:ext cx="8991600" cy="4525963"/>
          </a:xfrm>
        </p:spPr>
        <p:txBody>
          <a:bodyPr/>
          <a:lstStyle/>
          <a:p>
            <a:r>
              <a:rPr lang="en-US" u="sng" dirty="0" err="1">
                <a:solidFill>
                  <a:srgbClr val="FF0000"/>
                </a:solidFill>
              </a:rPr>
              <a:t>Profundal</a:t>
            </a:r>
            <a:r>
              <a:rPr lang="en-US" u="sng" dirty="0">
                <a:solidFill>
                  <a:srgbClr val="FF0000"/>
                </a:solidFill>
              </a:rPr>
              <a:t> (benthic) zone</a:t>
            </a:r>
            <a:r>
              <a:rPr lang="en-US" dirty="0"/>
              <a:t>- the deepest areas of a large lake with very little light penetration</a:t>
            </a:r>
          </a:p>
          <a:p>
            <a:pPr marL="0" indent="0">
              <a:buNone/>
            </a:pPr>
            <a:r>
              <a:rPr lang="en-US" sz="2400" dirty="0"/>
              <a:t>   - water is much colder and lower in O2 content</a:t>
            </a:r>
          </a:p>
          <a:p>
            <a:pPr marL="0" indent="0">
              <a:buNone/>
            </a:pPr>
            <a:r>
              <a:rPr lang="en-US" sz="2400" dirty="0"/>
              <a:t>   - low light penetration limits the number of species that can live       </a:t>
            </a:r>
          </a:p>
          <a:p>
            <a:pPr marL="0" indent="0">
              <a:buNone/>
            </a:pPr>
            <a:r>
              <a:rPr lang="en-US" sz="2400" dirty="0"/>
              <a:t>      there</a:t>
            </a:r>
          </a:p>
          <a:p>
            <a:pPr marL="0" indent="0">
              <a:buNone/>
            </a:pPr>
            <a:r>
              <a:rPr lang="en-US" sz="2400" dirty="0"/>
              <a:t>    -  no sunlight=no producers</a:t>
            </a:r>
          </a:p>
        </p:txBody>
      </p:sp>
    </p:spTree>
    <p:extLst>
      <p:ext uri="{BB962C8B-B14F-4D97-AF65-F5344CB8AC3E}">
        <p14:creationId xmlns:p14="http://schemas.microsoft.com/office/powerpoint/2010/main" val="29555152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525963"/>
          </a:xfrm>
        </p:spPr>
        <p:txBody>
          <a:bodyPr/>
          <a:lstStyle/>
          <a:p>
            <a:r>
              <a:rPr lang="en-US" dirty="0"/>
              <a:t>Transitional aquatic ecosystems do not look like any of the other defined ecosystems</a:t>
            </a:r>
          </a:p>
          <a:p>
            <a:r>
              <a:rPr lang="en-US" dirty="0"/>
              <a:t>Are usually a combination of 2 or more different environments</a:t>
            </a:r>
          </a:p>
          <a:p>
            <a:r>
              <a:rPr lang="en-US" dirty="0"/>
              <a:t>Fresh and salt water intermingle or where land and water meet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" y="3810000"/>
            <a:ext cx="8525621" cy="27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7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Wetlands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7188"/>
            <a:ext cx="8229600" cy="4983163"/>
          </a:xfrm>
        </p:spPr>
        <p:txBody>
          <a:bodyPr/>
          <a:lstStyle/>
          <a:p>
            <a:r>
              <a:rPr lang="en-US" dirty="0"/>
              <a:t>Areas of land such as marshes, swamps and bogs that are saturated with water and support aquatic plants</a:t>
            </a:r>
          </a:p>
          <a:p>
            <a:r>
              <a:rPr lang="en-US" dirty="0"/>
              <a:t>Moist, humid environments</a:t>
            </a:r>
          </a:p>
          <a:p>
            <a:r>
              <a:rPr lang="en-US" dirty="0"/>
              <a:t>Bogs are wet and spongy areas of decomposing vegetation</a:t>
            </a:r>
          </a:p>
          <a:p>
            <a:r>
              <a:rPr lang="en-US" dirty="0"/>
              <a:t>High levels of species</a:t>
            </a:r>
          </a:p>
          <a:p>
            <a:pPr marL="0" indent="0">
              <a:buNone/>
            </a:pPr>
            <a:r>
              <a:rPr lang="en-US" dirty="0"/>
              <a:t>diversity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27934"/>
            <a:ext cx="4260273" cy="27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868362"/>
          </a:xfrm>
        </p:spPr>
        <p:txBody>
          <a:bodyPr>
            <a:normAutofit/>
          </a:bodyPr>
          <a:lstStyle/>
          <a:p>
            <a:r>
              <a:rPr lang="en-US" dirty="0"/>
              <a:t>Estuaries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r>
              <a:rPr lang="en-US" dirty="0"/>
              <a:t>Formed where freshwater from a river or stream merges with salt water from the ocean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- transitions in both fresh to salt water and</a:t>
            </a:r>
          </a:p>
          <a:p>
            <a:pPr marL="0" indent="0">
              <a:buNone/>
            </a:pPr>
            <a:r>
              <a:rPr lang="en-US" sz="2800" dirty="0"/>
              <a:t>	land to sea</a:t>
            </a:r>
          </a:p>
          <a:p>
            <a:pPr marL="0" indent="0">
              <a:buNone/>
            </a:pPr>
            <a:r>
              <a:rPr lang="en-US" sz="2800" dirty="0"/>
              <a:t>	- surpassed in biodiversity only by rain</a:t>
            </a:r>
          </a:p>
          <a:p>
            <a:pPr marL="0" indent="0">
              <a:buNone/>
            </a:pPr>
            <a:r>
              <a:rPr lang="en-US" sz="2800" dirty="0"/>
              <a:t>	forest and coral </a:t>
            </a:r>
          </a:p>
          <a:p>
            <a:pPr marL="0" indent="0">
              <a:buNone/>
            </a:pPr>
            <a:r>
              <a:rPr lang="en-US" sz="2800" dirty="0"/>
              <a:t>	reef ecosystems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53085"/>
            <a:ext cx="5264577" cy="288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41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environmentalscien.weebly.com/uploads/1/6/6/5/16650722/2275037.gif?4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2" y="609600"/>
            <a:ext cx="8844558" cy="47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90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>
            <a:normAutofit/>
          </a:bodyPr>
          <a:lstStyle/>
          <a:p>
            <a:r>
              <a:rPr lang="en-US" dirty="0"/>
              <a:t>Estuaries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Producers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2588" cy="4683126"/>
          </a:xfrm>
        </p:spPr>
        <p:txBody>
          <a:bodyPr>
            <a:normAutofit fontScale="92500"/>
          </a:bodyPr>
          <a:lstStyle/>
          <a:p>
            <a:r>
              <a:rPr lang="en-US" dirty="0"/>
              <a:t>Algae, seaweeds and marsh grasses are primary producers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Salt marshes are similar to estuaries with salt-tolerant grasses dominating the landscape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Consumers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Worms, oysters, crabs feed on detritus</a:t>
            </a:r>
          </a:p>
          <a:p>
            <a:r>
              <a:rPr lang="en-US" dirty="0"/>
              <a:t>Shrimp, marine fishes and invertebrates use estuaries as safe breeding grounds</a:t>
            </a:r>
          </a:p>
          <a:p>
            <a:r>
              <a:rPr lang="en-US" dirty="0"/>
              <a:t>Birds such as ducks and geese depend on estuaries for nesting, feeding and migration rest areas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8" y="3048000"/>
            <a:ext cx="3386666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014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66" y="76201"/>
            <a:ext cx="8001000" cy="792162"/>
          </a:xfrm>
        </p:spPr>
        <p:txBody>
          <a:bodyPr>
            <a:normAutofit/>
          </a:bodyPr>
          <a:lstStyle/>
          <a:p>
            <a:r>
              <a:rPr lang="en-US" dirty="0"/>
              <a:t>Aquatic Ecosystems -Marine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84" y="3124200"/>
            <a:ext cx="508484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059363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Open ocean Ecosystem</a:t>
            </a:r>
            <a:r>
              <a:rPr lang="en-US" dirty="0"/>
              <a:t>- extends from the intertidal zone to the deepest reaches of the oceans</a:t>
            </a:r>
          </a:p>
          <a:p>
            <a:pPr lvl="1"/>
            <a:r>
              <a:rPr lang="en-US" dirty="0"/>
              <a:t>Lowest area of productivity in an ocean</a:t>
            </a:r>
          </a:p>
          <a:p>
            <a:pPr lvl="2"/>
            <a:r>
              <a:rPr lang="en-US" dirty="0"/>
              <a:t>Due to varying levels of </a:t>
            </a:r>
          </a:p>
          <a:p>
            <a:pPr marL="914400" lvl="2" indent="0">
              <a:buNone/>
            </a:pPr>
            <a:r>
              <a:rPr lang="en-US" dirty="0"/>
              <a:t>    sunlight</a:t>
            </a:r>
          </a:p>
        </p:txBody>
      </p:sp>
    </p:spTree>
    <p:extLst>
      <p:ext uri="{BB962C8B-B14F-4D97-AF65-F5344CB8AC3E}">
        <p14:creationId xmlns:p14="http://schemas.microsoft.com/office/powerpoint/2010/main" val="14038209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Aquatic Ecosystems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4000" dirty="0"/>
              <a:t>On your Georgia map find and label ALL of the aquatic biomes in our state.</a:t>
            </a:r>
          </a:p>
          <a:p>
            <a:pPr lvl="1"/>
            <a:r>
              <a:rPr lang="en-US" sz="3600" dirty="0"/>
              <a:t>10 major rivers		1 Estuary</a:t>
            </a:r>
          </a:p>
          <a:p>
            <a:pPr lvl="1"/>
            <a:r>
              <a:rPr lang="en-US" sz="3600" dirty="0"/>
              <a:t>5 major lakes		1 Wetland</a:t>
            </a:r>
            <a:endParaRPr lang="en-US" sz="4000" dirty="0"/>
          </a:p>
          <a:p>
            <a:r>
              <a:rPr lang="en-US" sz="4000" dirty="0"/>
              <a:t>Use your internet resources to help</a:t>
            </a:r>
          </a:p>
          <a:p>
            <a:r>
              <a:rPr lang="en-US" sz="4000" dirty="0"/>
              <a:t>Use colors &amp; create </a:t>
            </a:r>
            <a:r>
              <a:rPr lang="en-US" sz="4000"/>
              <a:t>a map key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300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  <a:br>
              <a:rPr lang="en-US" dirty="0"/>
            </a:br>
            <a:r>
              <a:rPr lang="en-US" dirty="0"/>
              <a:t>Marine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Marine ecosystems have a significant impact on the environment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- photosynthesis by marine algae consume </a:t>
            </a:r>
          </a:p>
          <a:p>
            <a:pPr marL="0" indent="0">
              <a:buNone/>
            </a:pPr>
            <a:r>
              <a:rPr lang="en-US" sz="2400" dirty="0"/>
              <a:t>	CO2 from the air and produce over 50% of</a:t>
            </a:r>
          </a:p>
          <a:p>
            <a:pPr marL="0" indent="0">
              <a:buNone/>
            </a:pPr>
            <a:r>
              <a:rPr lang="en-US" sz="2400" dirty="0"/>
              <a:t>	the atmosphere’s O2</a:t>
            </a:r>
          </a:p>
          <a:p>
            <a:pPr marL="0" indent="0">
              <a:buNone/>
            </a:pPr>
            <a:r>
              <a:rPr lang="en-US" sz="2400" dirty="0"/>
              <a:t>	- evaporation from ocean water provides a </a:t>
            </a:r>
          </a:p>
          <a:p>
            <a:pPr marL="0" indent="0">
              <a:buNone/>
            </a:pPr>
            <a:r>
              <a:rPr lang="en-US" sz="2400" dirty="0"/>
              <a:t>	majority of the world’s precipitation</a:t>
            </a:r>
          </a:p>
          <a:p>
            <a:r>
              <a:rPr lang="en-US" dirty="0"/>
              <a:t>Separated into distinct zones, like lakes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0199"/>
            <a:ext cx="7010400" cy="144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628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  <a:br>
              <a:rPr lang="en-US" dirty="0"/>
            </a:br>
            <a:r>
              <a:rPr lang="en-US" dirty="0"/>
              <a:t>Marine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Intertidal Zone (littoral)</a:t>
            </a:r>
            <a:r>
              <a:rPr lang="en-US" dirty="0"/>
              <a:t>- narrow band where the ocean meets the land</a:t>
            </a:r>
          </a:p>
          <a:p>
            <a:r>
              <a:rPr lang="en-US" sz="2400" dirty="0"/>
              <a:t>Organisms must be adapted to constant changes that occur daily as tides change and waves expose then submerge the shore</a:t>
            </a:r>
          </a:p>
          <a:p>
            <a:r>
              <a:rPr lang="en-US" sz="2400" dirty="0"/>
              <a:t>High area of productivity</a:t>
            </a:r>
          </a:p>
          <a:p>
            <a:pPr lvl="1"/>
            <a:r>
              <a:rPr lang="en-US" sz="2000" dirty="0"/>
              <a:t>Lots of sunlight</a:t>
            </a:r>
          </a:p>
          <a:p>
            <a:pPr lvl="1"/>
            <a:r>
              <a:rPr lang="en-US" sz="2000" dirty="0"/>
              <a:t>Many producers=more of food for </a:t>
            </a:r>
          </a:p>
          <a:p>
            <a:pPr marL="457200" lvl="1" indent="0">
              <a:buNone/>
            </a:pPr>
            <a:r>
              <a:rPr lang="en-US" sz="2000" dirty="0"/>
              <a:t>     more organisms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10657"/>
            <a:ext cx="4191000" cy="314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533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66" y="76201"/>
            <a:ext cx="8001000" cy="792162"/>
          </a:xfrm>
        </p:spPr>
        <p:txBody>
          <a:bodyPr>
            <a:normAutofit/>
          </a:bodyPr>
          <a:lstStyle/>
          <a:p>
            <a:r>
              <a:rPr lang="en-US" dirty="0"/>
              <a:t>Aquatic Ecosystems -Marine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84" y="3124200"/>
            <a:ext cx="508484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34400" cy="5059363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Open ocean Ecosystem</a:t>
            </a:r>
            <a:r>
              <a:rPr lang="en-US" dirty="0"/>
              <a:t>- extends from the intertidal zone to the deepest reaches of the oceans</a:t>
            </a:r>
          </a:p>
          <a:p>
            <a:pPr lvl="1"/>
            <a:r>
              <a:rPr lang="en-US" dirty="0"/>
              <a:t>Lowest area of productivity in an ocean</a:t>
            </a:r>
          </a:p>
          <a:p>
            <a:pPr lvl="2"/>
            <a:r>
              <a:rPr lang="en-US" dirty="0"/>
              <a:t>Due to varying levels of </a:t>
            </a:r>
          </a:p>
          <a:p>
            <a:pPr marL="914400" lvl="2" indent="0">
              <a:buNone/>
            </a:pPr>
            <a:r>
              <a:rPr lang="en-US" dirty="0"/>
              <a:t>    sunlight</a:t>
            </a:r>
          </a:p>
        </p:txBody>
      </p:sp>
    </p:spTree>
    <p:extLst>
      <p:ext uri="{BB962C8B-B14F-4D97-AF65-F5344CB8AC3E}">
        <p14:creationId xmlns:p14="http://schemas.microsoft.com/office/powerpoint/2010/main" val="34587030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08" y="838200"/>
            <a:ext cx="704799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260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  <a:br>
              <a:rPr lang="en-US" dirty="0"/>
            </a:br>
            <a:r>
              <a:rPr lang="en-US" dirty="0"/>
              <a:t>Open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Pelagic zone</a:t>
            </a:r>
            <a:r>
              <a:rPr lang="en-US" dirty="0"/>
              <a:t>- water neither close to the shore nor the bottom, from the surface to near the bottom</a:t>
            </a:r>
          </a:p>
          <a:p>
            <a:pPr marL="0" indent="0">
              <a:buNone/>
            </a:pPr>
            <a:r>
              <a:rPr lang="en-US" sz="2400" dirty="0"/>
              <a:t>	- </a:t>
            </a:r>
            <a:r>
              <a:rPr lang="en-US" sz="2400" dirty="0" err="1"/>
              <a:t>pelagos</a:t>
            </a:r>
            <a:r>
              <a:rPr lang="en-US" sz="2400" dirty="0"/>
              <a:t>- open sea</a:t>
            </a:r>
          </a:p>
          <a:p>
            <a:pPr marL="0" indent="0">
              <a:buNone/>
            </a:pPr>
            <a:r>
              <a:rPr lang="en-US" sz="2400" dirty="0"/>
              <a:t>	- conditions such as pressure, temperature and light </a:t>
            </a:r>
          </a:p>
          <a:p>
            <a:pPr marL="0" indent="0">
              <a:buNone/>
            </a:pPr>
            <a:r>
              <a:rPr lang="en-US" sz="2400" dirty="0"/>
              <a:t>	change with the changing depth </a:t>
            </a:r>
          </a:p>
          <a:p>
            <a:r>
              <a:rPr lang="en-US" sz="2400" u="sng" dirty="0">
                <a:solidFill>
                  <a:srgbClr val="FF0000"/>
                </a:solidFill>
              </a:rPr>
              <a:t>Photic zone</a:t>
            </a:r>
            <a:r>
              <a:rPr lang="en-US" sz="2400" dirty="0"/>
              <a:t>- water that is exposed to enough sunlight to allow photosynthesis  to occur (AKA euphotic zone)</a:t>
            </a:r>
          </a:p>
          <a:p>
            <a:pPr marL="0" indent="0">
              <a:buNone/>
            </a:pPr>
            <a:r>
              <a:rPr lang="en-US" sz="2400" dirty="0"/>
              <a:t>	- shallow enough for sunlight to penetrate- 200m deep</a:t>
            </a:r>
          </a:p>
          <a:p>
            <a:pPr marL="0" indent="0">
              <a:buNone/>
            </a:pPr>
            <a:r>
              <a:rPr lang="en-US" sz="2400" dirty="0"/>
              <a:t>	- autotrophic organisms include seaweed and plankton</a:t>
            </a:r>
          </a:p>
          <a:p>
            <a:pPr marL="0" indent="0">
              <a:buNone/>
            </a:pPr>
            <a:r>
              <a:rPr lang="en-US" sz="2400" dirty="0"/>
              <a:t>	- animals include jellyfish, dolphins, fish, turtles</a:t>
            </a:r>
          </a:p>
        </p:txBody>
      </p:sp>
    </p:spTree>
    <p:extLst>
      <p:ext uri="{BB962C8B-B14F-4D97-AF65-F5344CB8AC3E}">
        <p14:creationId xmlns:p14="http://schemas.microsoft.com/office/powerpoint/2010/main" val="35800187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Aquatic Ecosystems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Open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Aphotic zone</a:t>
            </a:r>
            <a:r>
              <a:rPr lang="en-US" dirty="0"/>
              <a:t>- area where sunlight is unable to penetrate</a:t>
            </a:r>
          </a:p>
          <a:p>
            <a:pPr marL="0" indent="0">
              <a:buNone/>
            </a:pPr>
            <a:r>
              <a:rPr lang="en-US" sz="2400" dirty="0"/>
              <a:t>	- constantly dark and generally cold (some thermal </a:t>
            </a:r>
          </a:p>
          <a:p>
            <a:pPr marL="0" indent="0">
              <a:buNone/>
            </a:pPr>
            <a:r>
              <a:rPr lang="en-US" sz="2400" dirty="0"/>
              <a:t>	layering occurs with mixing of ocean currents)</a:t>
            </a:r>
          </a:p>
          <a:p>
            <a:pPr marL="0" indent="0">
              <a:buNone/>
            </a:pPr>
            <a:r>
              <a:rPr lang="en-US" sz="2400" dirty="0"/>
              <a:t>	- Photosynthetic organism cannot survive here</a:t>
            </a:r>
          </a:p>
          <a:p>
            <a:r>
              <a:rPr lang="en-US" u="sng" dirty="0">
                <a:solidFill>
                  <a:srgbClr val="FF0000"/>
                </a:solidFill>
              </a:rPr>
              <a:t>Benthic zone</a:t>
            </a:r>
            <a:r>
              <a:rPr lang="en-US" dirty="0"/>
              <a:t>- the area along the ocean floor that consists of sand, silt and dead organisms</a:t>
            </a:r>
          </a:p>
          <a:p>
            <a:pPr marL="0" indent="0">
              <a:buNone/>
            </a:pPr>
            <a:r>
              <a:rPr lang="en-US" sz="2400" dirty="0"/>
              <a:t>	- as depth increases, temperature drops, sunlight levels        </a:t>
            </a:r>
          </a:p>
          <a:p>
            <a:pPr marL="0" indent="0">
              <a:buNone/>
            </a:pPr>
            <a:r>
              <a:rPr lang="en-US" sz="2400" dirty="0"/>
              <a:t>                decrease, O2 decreases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What happens to the amount of life in this zone?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364255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Aquatic Ecosystems</a:t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n-US" sz="3600" dirty="0">
                <a:solidFill>
                  <a:prstClr val="black"/>
                </a:solidFill>
              </a:rPr>
              <a:t>Open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2400" dirty="0"/>
              <a:t>Species diversity tends to decrease with water depth in oceans</a:t>
            </a:r>
          </a:p>
          <a:p>
            <a:pPr>
              <a:buFontTx/>
              <a:buChar char="-"/>
            </a:pPr>
            <a:r>
              <a:rPr lang="en-US" sz="2400" dirty="0"/>
              <a:t>Exceptions occur at the hydrothermal vents in the ocean floor</a:t>
            </a:r>
          </a:p>
          <a:p>
            <a:pPr>
              <a:buFontTx/>
              <a:buChar char="-"/>
            </a:pPr>
            <a:endParaRPr lang="en-US" sz="2400" dirty="0"/>
          </a:p>
          <a:p>
            <a:pPr lvl="8">
              <a:buFontTx/>
              <a:buChar char="-"/>
            </a:pPr>
            <a:r>
              <a:rPr lang="en-US" sz="1200" dirty="0"/>
              <a:t>            </a:t>
            </a:r>
            <a:r>
              <a:rPr lang="en-US" sz="2400" dirty="0"/>
              <a:t>-tube worms, clams, crabs and   </a:t>
            </a:r>
          </a:p>
          <a:p>
            <a:pPr lvl="8">
              <a:buFontTx/>
              <a:buChar char="-"/>
            </a:pPr>
            <a:r>
              <a:rPr lang="en-US" sz="2400" dirty="0"/>
              <a:t>         shrimp are adapted to live here</a:t>
            </a:r>
          </a:p>
          <a:p>
            <a:pPr lvl="8">
              <a:buFontTx/>
              <a:buChar char="-"/>
            </a:pPr>
            <a:r>
              <a:rPr lang="en-US" sz="2400" dirty="0"/>
              <a:t>        - strange </a:t>
            </a:r>
            <a:r>
              <a:rPr lang="en-US" sz="2400" dirty="0" err="1"/>
              <a:t>organsims</a:t>
            </a:r>
            <a:endParaRPr lang="en-US" sz="2400" dirty="0"/>
          </a:p>
          <a:p>
            <a:pPr lvl="8">
              <a:buFontTx/>
              <a:buChar char="-"/>
            </a:pPr>
            <a:r>
              <a:rPr lang="en-US" sz="2400" dirty="0"/>
              <a:t>      </a:t>
            </a:r>
          </a:p>
          <a:p>
            <a:pPr lvl="8">
              <a:buFontTx/>
              <a:buChar char="-"/>
            </a:pPr>
            <a:r>
              <a:rPr lang="en-US" sz="1600" dirty="0"/>
              <a:t>  </a:t>
            </a:r>
            <a:endParaRPr lang="en-US" sz="12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Fish, octopus, squid live in the benthic zone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267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4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Latitude on 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r>
              <a:rPr lang="en-US" u="sng" dirty="0">
                <a:solidFill>
                  <a:srgbClr val="FF0066"/>
                </a:solidFill>
              </a:rPr>
              <a:t>Weather</a:t>
            </a:r>
            <a:r>
              <a:rPr lang="en-US" dirty="0"/>
              <a:t> - a condition of </a:t>
            </a:r>
          </a:p>
          <a:p>
            <a:pPr marL="0" indent="0">
              <a:buNone/>
            </a:pPr>
            <a:r>
              <a:rPr lang="en-US" dirty="0"/>
              <a:t>the atmosphere at a </a:t>
            </a:r>
            <a:r>
              <a:rPr lang="en-US" u="sng" dirty="0"/>
              <a:t>specific </a:t>
            </a:r>
          </a:p>
          <a:p>
            <a:pPr marL="0" indent="0">
              <a:buNone/>
            </a:pPr>
            <a:r>
              <a:rPr lang="en-US" u="sng" dirty="0"/>
              <a:t>place and time</a:t>
            </a:r>
          </a:p>
          <a:p>
            <a:r>
              <a:rPr lang="en-US" dirty="0"/>
              <a:t>Latitude - plays an </a:t>
            </a:r>
            <a:r>
              <a:rPr lang="en-US" dirty="0" err="1"/>
              <a:t>impt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role in weather patterns &amp; </a:t>
            </a:r>
          </a:p>
          <a:p>
            <a:pPr marL="0" indent="0">
              <a:buNone/>
            </a:pPr>
            <a:r>
              <a:rPr lang="en-US" dirty="0"/>
              <a:t>effects it has on organisms </a:t>
            </a:r>
          </a:p>
          <a:p>
            <a:pPr marL="0" indent="0">
              <a:buNone/>
            </a:pPr>
            <a:r>
              <a:rPr lang="en-US" dirty="0"/>
              <a:t>in different parts of the world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438400"/>
            <a:ext cx="4043362" cy="402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Aquatic Ecosystems</a:t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Open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Abyssal zone</a:t>
            </a:r>
            <a:r>
              <a:rPr lang="en-US" dirty="0"/>
              <a:t>- deepest regions of the ocean</a:t>
            </a:r>
          </a:p>
          <a:p>
            <a:pPr marL="0" indent="0">
              <a:buNone/>
            </a:pPr>
            <a:r>
              <a:rPr lang="en-US" sz="2400" dirty="0"/>
              <a:t>	- water is very cold</a:t>
            </a:r>
          </a:p>
          <a:p>
            <a:pPr marL="0" indent="0">
              <a:buNone/>
            </a:pPr>
            <a:r>
              <a:rPr lang="en-US" sz="2400" dirty="0"/>
              <a:t>	- organisms in this zone rely on food materials that drift </a:t>
            </a:r>
          </a:p>
          <a:p>
            <a:pPr marL="0" indent="0">
              <a:buNone/>
            </a:pPr>
            <a:r>
              <a:rPr lang="en-US" sz="2400" dirty="0"/>
              <a:t>	down from the zones above</a:t>
            </a:r>
          </a:p>
          <a:p>
            <a:pPr marL="0" indent="0">
              <a:buNone/>
            </a:pPr>
            <a:r>
              <a:rPr lang="en-US" sz="2400" dirty="0"/>
              <a:t>	- organisms are at the bottom of the food chain</a:t>
            </a:r>
            <a:r>
              <a:rPr lang="en-US" sz="2400" dirty="0">
                <a:sym typeface="Wingdings" panose="05000000000000000000" pitchFamily="2" charset="2"/>
              </a:rPr>
              <a:t> include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	clams, crabs and some species of fish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35607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8978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8" y="13856"/>
            <a:ext cx="2600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2486025" cy="146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3560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52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Intertidal zone- band where ocean meets land, has 4 zones based on how much water it has in it (spray, high tide, mid tide and low tide)</a:t>
            </a:r>
          </a:p>
          <a:p>
            <a:r>
              <a:rPr lang="en-US" dirty="0"/>
              <a:t>Pelagic zone- majority of open water, from intertidal zone to open waters, has photic and aphotic zones</a:t>
            </a:r>
          </a:p>
          <a:p>
            <a:r>
              <a:rPr lang="en-US" dirty="0"/>
              <a:t>Benthic zone- area along the ocean floor</a:t>
            </a:r>
          </a:p>
          <a:p>
            <a:r>
              <a:rPr lang="en-US" dirty="0"/>
              <a:t>Abyssal zone- deepest regions of the ocean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32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Coral Reefs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344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Coral reefs are </a:t>
            </a:r>
            <a:r>
              <a:rPr lang="en-US" b="1" dirty="0"/>
              <a:t>second</a:t>
            </a:r>
            <a:r>
              <a:rPr lang="en-US" dirty="0"/>
              <a:t> on Earth in terms of biodiversity-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what’s first?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/>
              <a:t>Widely distributed in warm, shallow marine waters</a:t>
            </a:r>
            <a:r>
              <a:rPr lang="en-US" dirty="0">
                <a:sym typeface="Wingdings" panose="05000000000000000000" pitchFamily="2" charset="2"/>
              </a:rPr>
              <a:t> sunlight abundant</a:t>
            </a:r>
            <a:endParaRPr lang="en-US" dirty="0"/>
          </a:p>
          <a:p>
            <a:r>
              <a:rPr lang="en-US" dirty="0"/>
              <a:t>Form natural barriers along continents that protect the land from erosion</a:t>
            </a:r>
          </a:p>
          <a:p>
            <a:r>
              <a:rPr lang="en-US" dirty="0"/>
              <a:t>Coral has symbiotic relationship with specific species of algae</a:t>
            </a:r>
            <a:r>
              <a:rPr lang="en-US" dirty="0">
                <a:sym typeface="Wingdings" panose="05000000000000000000" pitchFamily="2" charset="2"/>
              </a:rPr>
              <a:t> algae provide food for corals, coral provide protection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and access to sunlight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1070"/>
            <a:ext cx="4038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152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Aquatic Ecosystems</a:t>
            </a:r>
            <a:br>
              <a:rPr lang="en-US" dirty="0"/>
            </a:br>
            <a:r>
              <a:rPr lang="en-US" dirty="0"/>
              <a:t>Coral Reefs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Organisms here include corals, algae, sea slugs, sea urchins, sea stars, many species of fish and microorganisms………</a:t>
            </a:r>
          </a:p>
          <a:p>
            <a:r>
              <a:rPr lang="en-US" dirty="0"/>
              <a:t>Coral reefs are very sensitive to changes in environment, especially temperature</a:t>
            </a:r>
          </a:p>
          <a:p>
            <a:r>
              <a:rPr lang="en-US" dirty="0"/>
              <a:t>Naturally occurring events can disrupt the ecosystem- tsunamis, hurricanes, </a:t>
            </a:r>
            <a:r>
              <a:rPr lang="en-US"/>
              <a:t>human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79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7107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5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29792"/>
          </a:xfrm>
        </p:spPr>
        <p:txBody>
          <a:bodyPr/>
          <a:lstStyle/>
          <a:p>
            <a:r>
              <a:rPr lang="en-US" dirty="0"/>
              <a:t>Latitude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" y="753592"/>
            <a:ext cx="6998493" cy="4281595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Latitude</a:t>
            </a:r>
            <a:r>
              <a:rPr lang="en-US" dirty="0"/>
              <a:t> - distance of any point of the surface of the Earth north or south from the equator</a:t>
            </a:r>
          </a:p>
          <a:p>
            <a:r>
              <a:rPr lang="en-US" dirty="0"/>
              <a:t>Light from the sun strikes the Earth more directly at the equator than at the poles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is the result of this phenomenon?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3124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92668"/>
            <a:ext cx="3131343" cy="179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mages.clipartpanda.com/latitude-clipart-TN_globe_with_lines_of_latitude_no_bc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638478" cy="249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14325"/>
            <a:ext cx="85629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79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2307</Words>
  <Application>Microsoft Office PowerPoint</Application>
  <PresentationFormat>On-screen Show (4:3)</PresentationFormat>
  <Paragraphs>356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Arial Rounded MT Bold</vt:lpstr>
      <vt:lpstr>Calibri</vt:lpstr>
      <vt:lpstr>Office Theme</vt:lpstr>
      <vt:lpstr>Terrestrial and Aquatic Biomes</vt:lpstr>
      <vt:lpstr>To Review</vt:lpstr>
      <vt:lpstr>To Review</vt:lpstr>
      <vt:lpstr>Climate</vt:lpstr>
      <vt:lpstr>PowerPoint Presentation</vt:lpstr>
      <vt:lpstr>PowerPoint Presentation</vt:lpstr>
      <vt:lpstr>Effects of Latitude on Climate</vt:lpstr>
      <vt:lpstr>Latitude</vt:lpstr>
      <vt:lpstr>PowerPoint Presentation</vt:lpstr>
      <vt:lpstr>Major Land Biomes</vt:lpstr>
      <vt:lpstr>PowerPoint Presentation</vt:lpstr>
      <vt:lpstr>Major Land Biomes   Tundra</vt:lpstr>
      <vt:lpstr>Major Land Biomes   Tundra</vt:lpstr>
      <vt:lpstr>Major Land Biomes    Taiga Forest</vt:lpstr>
      <vt:lpstr>Major Land Biomes      Temperate Forest</vt:lpstr>
      <vt:lpstr>Major Land Biomes      Chaparral </vt:lpstr>
      <vt:lpstr>Major Land Biomes Temperate Grassland</vt:lpstr>
      <vt:lpstr>Major Land Biomes   Desert</vt:lpstr>
      <vt:lpstr>PowerPoint Presentation</vt:lpstr>
      <vt:lpstr>Major Land Biomes Tropical Rainforest</vt:lpstr>
      <vt:lpstr>Major Land Biomes Tropical Rainforest</vt:lpstr>
      <vt:lpstr>Reflection</vt:lpstr>
      <vt:lpstr>Adaptations</vt:lpstr>
      <vt:lpstr>How do ecosystems change?</vt:lpstr>
      <vt:lpstr>How do ecosystems change?</vt:lpstr>
      <vt:lpstr>Ecological Succession</vt:lpstr>
      <vt:lpstr>PowerPoint Presentation</vt:lpstr>
      <vt:lpstr>Ecological Succession</vt:lpstr>
      <vt:lpstr>Secondary Succession</vt:lpstr>
      <vt:lpstr>PowerPoint Presentation</vt:lpstr>
      <vt:lpstr>Secondary Succession</vt:lpstr>
      <vt:lpstr>Secondary Succession</vt:lpstr>
      <vt:lpstr>Secondary Succession</vt:lpstr>
      <vt:lpstr>Secondary Succession </vt:lpstr>
      <vt:lpstr>Primary Succession</vt:lpstr>
      <vt:lpstr>Primary Succession</vt:lpstr>
      <vt:lpstr>Primary Succession</vt:lpstr>
      <vt:lpstr>Aquatic Ecosystems</vt:lpstr>
      <vt:lpstr>Aquatic Ecosystems</vt:lpstr>
      <vt:lpstr>Freshwater Ecosystems</vt:lpstr>
      <vt:lpstr>Aquatic Ecosystems</vt:lpstr>
      <vt:lpstr>Aquatic Ecosystems Rivers and Streams</vt:lpstr>
      <vt:lpstr>Rivers and Streams</vt:lpstr>
      <vt:lpstr>Rivers and Streams</vt:lpstr>
      <vt:lpstr>Lakes and Ponds</vt:lpstr>
      <vt:lpstr>Lakes and Ponds</vt:lpstr>
      <vt:lpstr>Lakes and Ponds</vt:lpstr>
      <vt:lpstr>Lakes and Ponds</vt:lpstr>
      <vt:lpstr>PowerPoint Presentation</vt:lpstr>
      <vt:lpstr>Lakes and Ponds</vt:lpstr>
      <vt:lpstr>Lakes and Ponds</vt:lpstr>
      <vt:lpstr>PowerPoint Presentation</vt:lpstr>
      <vt:lpstr>PowerPoint Presentation</vt:lpstr>
      <vt:lpstr>PowerPoint Presentation</vt:lpstr>
      <vt:lpstr>Aquatic Ecosystems Lakes and Ponds</vt:lpstr>
      <vt:lpstr>PowerPoint Presentation</vt:lpstr>
      <vt:lpstr>PowerPoint Presentation</vt:lpstr>
      <vt:lpstr>Wetlands</vt:lpstr>
      <vt:lpstr>Estuaries</vt:lpstr>
      <vt:lpstr>Estuaries</vt:lpstr>
      <vt:lpstr>Aquatic Ecosystems -Marine</vt:lpstr>
      <vt:lpstr>Aquatic Ecosystems Activity</vt:lpstr>
      <vt:lpstr>Aquatic Ecosystems Marine </vt:lpstr>
      <vt:lpstr>Aquatic Ecosystems Marine</vt:lpstr>
      <vt:lpstr>Aquatic Ecosystems -Marine</vt:lpstr>
      <vt:lpstr>PowerPoint Presentation</vt:lpstr>
      <vt:lpstr>Aquatic Ecosystems Open Ocean</vt:lpstr>
      <vt:lpstr>Aquatic Ecosystems Open Ocean</vt:lpstr>
      <vt:lpstr>Aquatic Ecosystems Open Ocean</vt:lpstr>
      <vt:lpstr>Aquatic Ecosystems Open Ocean</vt:lpstr>
      <vt:lpstr>To Review</vt:lpstr>
      <vt:lpstr>Coral Reefs</vt:lpstr>
      <vt:lpstr>Aquatic Ecosystems Coral Reefs</vt:lpstr>
      <vt:lpstr>PowerPoint Presentation</vt:lpstr>
    </vt:vector>
  </TitlesOfParts>
  <Company>Marietta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and Aquatic Biomes</dc:title>
  <dc:creator>McNair, Heather</dc:creator>
  <cp:lastModifiedBy>Christina Deleon</cp:lastModifiedBy>
  <cp:revision>112</cp:revision>
  <dcterms:created xsi:type="dcterms:W3CDTF">2015-08-28T02:41:12Z</dcterms:created>
  <dcterms:modified xsi:type="dcterms:W3CDTF">2019-08-12T16:06:57Z</dcterms:modified>
</cp:coreProperties>
</file>