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6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4663" autoAdjust="0"/>
  </p:normalViewPr>
  <p:slideViewPr>
    <p:cSldViewPr snapToGrid="0">
      <p:cViewPr varScale="1">
        <p:scale>
          <a:sx n="50" d="100"/>
          <a:sy n="50" d="100"/>
        </p:scale>
        <p:origin x="1284" y="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964FE-3BB3-47C4-B82D-E77D78DC7B23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8976A-EFCA-45F6-A4E9-105B04F85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9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Metric sys is used thru out the world and </a:t>
            </a:r>
            <a:r>
              <a:rPr lang="en-US" dirty="0" err="1"/>
              <a:t>esp</a:t>
            </a:r>
            <a:r>
              <a:rPr lang="en-US" dirty="0"/>
              <a:t> used in science world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8976A-EFCA-45F6-A4E9-105B04F854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66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going to practice conversions within the metric system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behind learning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metric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system is to be able to use these measurement units to calculate the size, mass, or volume of different objects.</a:t>
            </a:r>
            <a:endParaRPr lang="en-US" dirty="0"/>
          </a:p>
          <a:p>
            <a:r>
              <a:rPr lang="en-US" dirty="0"/>
              <a:t>Moving to the left, each unit has a value of 10</a:t>
            </a:r>
          </a:p>
          <a:p>
            <a:r>
              <a:rPr lang="en-US" dirty="0"/>
              <a:t>Deca 10</a:t>
            </a:r>
          </a:p>
          <a:p>
            <a:r>
              <a:rPr lang="en-US" dirty="0" err="1"/>
              <a:t>Hecto</a:t>
            </a:r>
            <a:r>
              <a:rPr lang="en-US" dirty="0"/>
              <a:t> 100</a:t>
            </a:r>
          </a:p>
          <a:p>
            <a:r>
              <a:rPr lang="en-US" dirty="0"/>
              <a:t>Kilo 1000</a:t>
            </a:r>
          </a:p>
          <a:p>
            <a:r>
              <a:rPr lang="en-US" dirty="0"/>
              <a:t>Starting at the base moving to RT—</a:t>
            </a:r>
          </a:p>
          <a:p>
            <a:r>
              <a:rPr lang="en-US" dirty="0"/>
              <a:t>#will get bigger</a:t>
            </a:r>
          </a:p>
          <a:p>
            <a:r>
              <a:rPr lang="en-US" dirty="0"/>
              <a:t>Move to LT- # gets smaller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8976A-EFCA-45F6-A4E9-105B04F854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72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4db6aa11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Let’s talk about the base unit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Meter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Liter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Gram</a:t>
            </a:r>
            <a:endParaRPr/>
          </a:p>
        </p:txBody>
      </p:sp>
      <p:sp>
        <p:nvSpPr>
          <p:cNvPr id="125" name="Google Shape;125;g54db6aa11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8976A-EFCA-45F6-A4E9-105B04F854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47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Scientists devised a way to make large quantities easier to comprehend, read and write. </a:t>
            </a:r>
          </a:p>
          <a:p>
            <a:r>
              <a:rPr lang="en-US" dirty="0"/>
              <a:t>This is called SN</a:t>
            </a:r>
          </a:p>
          <a:p>
            <a:r>
              <a:rPr lang="en-US" dirty="0"/>
              <a:t>For EX: What is a light year?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8976A-EFCA-45F6-A4E9-105B04F854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4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SN provides a place to hold zeros that come after a whole #</a:t>
            </a:r>
          </a:p>
          <a:p>
            <a:r>
              <a:rPr lang="en-US" dirty="0"/>
              <a:t>We think of zeros as having no value but zeros can make a whole # much bigger or smaller</a:t>
            </a:r>
          </a:p>
          <a:p>
            <a:endParaRPr lang="en-US" dirty="0"/>
          </a:p>
          <a:p>
            <a:r>
              <a:rPr lang="en-US" dirty="0"/>
              <a:t>$10 vs $100</a:t>
            </a:r>
          </a:p>
          <a:p>
            <a:r>
              <a:rPr lang="en-US" dirty="0"/>
              <a:t>When you “unpack” what you zipped up…the negative exponent tells you which way to move the decimal</a:t>
            </a:r>
          </a:p>
          <a:p>
            <a:r>
              <a:rPr lang="en-US" dirty="0"/>
              <a:t>Think about number 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8976A-EFCA-45F6-A4E9-105B04F854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45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SN provides a place to hold zeros that come after a whole #</a:t>
            </a:r>
          </a:p>
          <a:p>
            <a:r>
              <a:rPr lang="en-US" dirty="0"/>
              <a:t>We think of zeros as having no value but zeros can make a whole # much bigger or smaller</a:t>
            </a:r>
          </a:p>
          <a:p>
            <a:endParaRPr lang="en-US" dirty="0"/>
          </a:p>
          <a:p>
            <a:r>
              <a:rPr lang="en-US" dirty="0"/>
              <a:t>$10 vs $100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8976A-EFCA-45F6-A4E9-105B04F854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63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43227-4FDE-418E-A5C6-BB27508C5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21C849-1943-4AA6-B96F-B12DDF89E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9CB27-C391-4D35-B55E-23ADF196F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AE4F-1B37-49FB-B176-26AA56F8B24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42523-6A34-46EF-87D1-5211743C1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162A3-BAD8-4CE4-B5FF-CE0190501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721D-6CFD-495B-AD2D-2BF5A67F6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7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9D7F4-ADCF-4F99-8032-543238BB8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E0D8E2-34BD-4AB0-8050-564BDAC36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0A422-FFBC-4275-A9B2-5E7F4E5F8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AE4F-1B37-49FB-B176-26AA56F8B24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4A738-A9DB-4F44-B104-069E1B946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67239-6AFF-4067-B04B-A0B0B09BB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721D-6CFD-495B-AD2D-2BF5A67F6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8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7465FC-606F-475C-9390-EB91F453F3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8C0CBF-1844-4AE2-8B63-CF97476E1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7B325-8741-47FB-A3C1-DCFCF1C10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AE4F-1B37-49FB-B176-26AA56F8B24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76591-B79F-46C6-A41E-82D650F2A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7AC9B-C1E2-4D1E-B99E-2C36663F0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721D-6CFD-495B-AD2D-2BF5A67F6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9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57B83-B531-46EB-BBF8-8B4D485D4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B9B03-4E5D-4FB6-837A-B25A094F3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7201B-0BA4-41D1-87CE-E80BD4254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AE4F-1B37-49FB-B176-26AA56F8B24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DE2CC-2730-4F96-AADE-B0168BB52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865C5-60D7-4685-93D0-91730075B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721D-6CFD-495B-AD2D-2BF5A67F6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6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91EFC-E1EC-4A92-A368-AD2A737B4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EEAC3-01F7-44A0-A2DE-C78BA720E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62E9E-0CE0-424A-8B6E-A61B338FC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AE4F-1B37-49FB-B176-26AA56F8B24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74CDC-FA54-4B52-AC47-41E654E6B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E8152-F5F9-46FA-9E4A-C1F8111A3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721D-6CFD-495B-AD2D-2BF5A67F6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4687-58E4-4581-9E32-40E6CB841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35145-3C9C-4E87-88B5-34177DD37A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FB025-EA2F-4C23-8088-63EFC73F7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58AE0-BCD2-4F93-A3CC-066F0E703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AE4F-1B37-49FB-B176-26AA56F8B24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903A6-6032-4F7B-95B7-E4297DDFF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C86B9-53C8-48F0-821F-9708D5A3D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721D-6CFD-495B-AD2D-2BF5A67F6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0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A88B1-2288-438D-80F0-DC5882F1E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43389-D444-481A-B0BC-B04EBA9EB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F7B6E9-0EFA-4F84-AEF8-48D94A44B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933A71-DF38-421D-893E-58A8A4D733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8C7696-11F4-4D8E-B801-347DAB465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068289-FA92-4C4E-9406-CCADEF818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AE4F-1B37-49FB-B176-26AA56F8B24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ACF48B-E523-4EE3-90A9-F7E8D8FF2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6B23A1-FC87-4288-A33F-45F8B88D9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721D-6CFD-495B-AD2D-2BF5A67F6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3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D3690-DDFB-4272-8A03-D1A2FE1E0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ECCE65-0EBD-40E5-B965-675869C5F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AE4F-1B37-49FB-B176-26AA56F8B24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161E2-B7D1-4FE5-B750-6E1F28217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51BD92-C057-431A-9E66-DA8723F27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721D-6CFD-495B-AD2D-2BF5A67F6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6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7BF18F-9E31-4767-A671-A8B797C7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AE4F-1B37-49FB-B176-26AA56F8B24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BA44A6-6584-4CFC-85D3-64A1827BA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C3465-1F7B-4C31-AF23-30CA569D1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721D-6CFD-495B-AD2D-2BF5A67F6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4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2CECC-FC9F-4E32-A6A8-4F747128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E4CD2-AE05-4C21-B635-C733F6CD5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A41460-B4E1-4172-B68F-1E09CD1B2A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38BFC-F25B-4759-8C25-648ABF3FC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AE4F-1B37-49FB-B176-26AA56F8B24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F02B5A-59EF-45C2-B7E4-E8D54EC0D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524B75-387E-48FA-8405-10FECAD99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721D-6CFD-495B-AD2D-2BF5A67F6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8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D5741-0D52-4F05-AB0B-7551B36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2ABB99-F736-4A8E-AA61-F7CCC6391E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89FE50-00ED-4A71-8D16-7395F3E38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425E87-CC92-44D9-A80C-2F538F10E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AE4F-1B37-49FB-B176-26AA56F8B24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3C871-EE13-46D7-A508-DA3EAE698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A9158-E44A-43AA-A447-6D35D392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721D-6CFD-495B-AD2D-2BF5A67F6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8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4E4DEB-8100-4CAA-BA93-8EA1714D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0066D-8C12-4BD6-91F7-C7D2C9968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22EE3-B4F8-4AF8-B3BA-3C030EB8A7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BAE4F-1B37-49FB-B176-26AA56F8B241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D3C2B-D8CB-42A2-BCFD-A8FF3562E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2D214-CDFE-4CEA-92B4-F119FDA191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F721D-6CFD-495B-AD2D-2BF5A67F6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6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F7925-DCDD-473F-BDD8-EA3F606D5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7100" y="1122363"/>
            <a:ext cx="9740900" cy="2387600"/>
          </a:xfrm>
        </p:spPr>
        <p:txBody>
          <a:bodyPr/>
          <a:lstStyle/>
          <a:p>
            <a:r>
              <a:rPr lang="en-US" b="1" dirty="0"/>
              <a:t>Conversions &amp;  the Metric System</a:t>
            </a:r>
          </a:p>
        </p:txBody>
      </p:sp>
    </p:spTree>
    <p:extLst>
      <p:ext uri="{BB962C8B-B14F-4D97-AF65-F5344CB8AC3E}">
        <p14:creationId xmlns:p14="http://schemas.microsoft.com/office/powerpoint/2010/main" val="283529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C73E5-A995-4FDF-909E-8CDFC31D6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1346201"/>
            <a:ext cx="4140200" cy="4203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C00000"/>
                </a:solidFill>
              </a:rPr>
              <a:t>Need to know:</a:t>
            </a:r>
          </a:p>
          <a:p>
            <a:r>
              <a:rPr lang="en-US" sz="4000" b="1" dirty="0"/>
              <a:t>Prefixes   </a:t>
            </a:r>
          </a:p>
          <a:p>
            <a:r>
              <a:rPr lang="en-US" sz="4000" b="1" dirty="0"/>
              <a:t>Base units</a:t>
            </a:r>
          </a:p>
          <a:p>
            <a:pPr lvl="1"/>
            <a:r>
              <a:rPr lang="en-US" sz="3600" b="1" dirty="0"/>
              <a:t>Grams</a:t>
            </a:r>
          </a:p>
          <a:p>
            <a:pPr lvl="1"/>
            <a:r>
              <a:rPr lang="en-US" sz="3600" b="1" dirty="0"/>
              <a:t>Liters</a:t>
            </a:r>
          </a:p>
          <a:p>
            <a:pPr lvl="1"/>
            <a:r>
              <a:rPr lang="en-US" sz="3600" b="1" dirty="0"/>
              <a:t>Meters</a:t>
            </a:r>
          </a:p>
          <a:p>
            <a:pPr lvl="1"/>
            <a:endParaRPr lang="en-US" sz="3600" b="1" dirty="0"/>
          </a:p>
        </p:txBody>
      </p:sp>
      <p:pic>
        <p:nvPicPr>
          <p:cNvPr id="1026" name="Picture 2" descr="Image result for conversion and metric system">
            <a:extLst>
              <a:ext uri="{FF2B5EF4-FFF2-40B4-BE49-F238E27FC236}">
                <a16:creationId xmlns:a16="http://schemas.microsoft.com/office/drawing/2014/main" id="{34565383-B685-41A8-BF0E-FEAB80FDB7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" t="5324" b="5324"/>
          <a:stretch/>
        </p:blipFill>
        <p:spPr bwMode="auto">
          <a:xfrm>
            <a:off x="4419600" y="1346201"/>
            <a:ext cx="7528582" cy="512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08E398E-5C7C-4289-A428-387195C07DA4}"/>
              </a:ext>
            </a:extLst>
          </p:cNvPr>
          <p:cNvSpPr txBox="1">
            <a:spLocks/>
          </p:cNvSpPr>
          <p:nvPr/>
        </p:nvSpPr>
        <p:spPr>
          <a:xfrm>
            <a:off x="2667000" y="361952"/>
            <a:ext cx="4140200" cy="701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>
                <a:solidFill>
                  <a:srgbClr val="C00000"/>
                </a:solidFill>
              </a:rPr>
              <a:t>Metric Conversion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943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" name="Google Shape;127;p17"/>
          <p:cNvGraphicFramePr/>
          <p:nvPr>
            <p:extLst>
              <p:ext uri="{D42A27DB-BD31-4B8C-83A1-F6EECF244321}">
                <p14:modId xmlns:p14="http://schemas.microsoft.com/office/powerpoint/2010/main" val="4090992031"/>
              </p:ext>
            </p:extLst>
          </p:nvPr>
        </p:nvGraphicFramePr>
        <p:xfrm>
          <a:off x="287867" y="584710"/>
          <a:ext cx="11362267" cy="488212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78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8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2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3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23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2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81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1568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400" b="1" u="none" strike="noStrike" cap="none" dirty="0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K</a:t>
                      </a:r>
                      <a:r>
                        <a:rPr lang="en-US" sz="2000" b="1" dirty="0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ing</a:t>
                      </a:r>
                      <a:endParaRPr sz="2000" b="1" u="none" strike="noStrike" cap="none" dirty="0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Kilo</a:t>
                      </a:r>
                      <a:endParaRPr sz="2400" b="1" dirty="0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dirty="0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     1000 x</a:t>
                      </a:r>
                      <a:endParaRPr sz="1600" b="1" dirty="0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larger than a unit </a:t>
                      </a:r>
                      <a:endParaRPr sz="1600" b="1" dirty="0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dirty="0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2000" b="1" dirty="0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2000" b="1" dirty="0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000" b="1" dirty="0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 kilo =</a:t>
                      </a:r>
                      <a:endParaRPr sz="2000" b="1" dirty="0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000" b="1" dirty="0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1,000 units</a:t>
                      </a:r>
                      <a:endParaRPr sz="2000" b="1" dirty="0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51075" marR="51075" marT="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400" b="1" u="none" strike="noStrike" cap="none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H</a:t>
                      </a:r>
                      <a:r>
                        <a:rPr lang="en-US" sz="20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enry</a:t>
                      </a:r>
                      <a:endParaRPr sz="2000" b="1" u="none" strike="noStrike" cap="none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Hecto</a:t>
                      </a:r>
                      <a:endParaRPr sz="20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100 x  </a:t>
                      </a:r>
                      <a:endParaRPr sz="16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larger than a unit </a:t>
                      </a:r>
                      <a:endParaRPr sz="16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6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 hecto =</a:t>
                      </a:r>
                      <a:endParaRPr sz="20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100 units</a:t>
                      </a:r>
                      <a:endParaRPr sz="20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51075" marR="510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4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</a:t>
                      </a:r>
                      <a:r>
                        <a:rPr lang="en-US" sz="18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oesn’t</a:t>
                      </a:r>
                      <a:endParaRPr sz="18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Deka</a:t>
                      </a:r>
                      <a:endParaRPr sz="20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10 x</a:t>
                      </a:r>
                      <a:endParaRPr sz="16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larger than a unit</a:t>
                      </a:r>
                      <a:endParaRPr sz="16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20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0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 deka =</a:t>
                      </a:r>
                      <a:endParaRPr sz="20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0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10 units</a:t>
                      </a:r>
                      <a:endParaRPr sz="20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51075" marR="510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4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U</a:t>
                      </a:r>
                      <a:r>
                        <a:rPr lang="en-US" sz="18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sually</a:t>
                      </a:r>
                      <a:endParaRPr sz="18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sng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Base Unit</a:t>
                      </a:r>
                      <a:endParaRPr sz="1800" b="1" u="sng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Meter</a:t>
                      </a:r>
                      <a:endParaRPr sz="24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(length)</a:t>
                      </a:r>
                      <a:endParaRPr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Liter</a:t>
                      </a:r>
                      <a:endParaRPr sz="24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(liquid volume)</a:t>
                      </a:r>
                      <a:endParaRPr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Gram</a:t>
                      </a:r>
                      <a:endParaRPr sz="24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(mass/weight)</a:t>
                      </a:r>
                      <a:endParaRPr sz="24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 unit</a:t>
                      </a:r>
                      <a:endParaRPr sz="24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51075" marR="510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4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</a:t>
                      </a:r>
                      <a:r>
                        <a:rPr lang="en-US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rink</a:t>
                      </a:r>
                      <a:endParaRPr b="1" u="none" strike="noStrike" cap="none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Deci</a:t>
                      </a:r>
                      <a:endParaRPr sz="20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10 x </a:t>
                      </a:r>
                      <a:endParaRPr sz="1600"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smaller than a unit</a:t>
                      </a:r>
                      <a:endParaRPr sz="1600"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   </a:t>
                      </a:r>
                      <a:endParaRPr sz="16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10 deci </a:t>
                      </a:r>
                      <a:endParaRPr sz="20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= 1 unit</a:t>
                      </a:r>
                      <a:endParaRPr sz="20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51075" marR="510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400" b="1" u="none" strike="noStrike" cap="none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C</a:t>
                      </a: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hocolate</a:t>
                      </a:r>
                      <a:endParaRPr sz="1800" b="1" u="none" strike="noStrike" cap="none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Centi</a:t>
                      </a:r>
                      <a:endParaRPr sz="20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100 x  </a:t>
                      </a:r>
                      <a:endParaRPr sz="1600"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smaller than a unit </a:t>
                      </a:r>
                      <a:endParaRPr sz="1600"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  </a:t>
                      </a:r>
                      <a:endParaRPr sz="16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100 centi </a:t>
                      </a:r>
                      <a:endParaRPr sz="20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= 1 unit</a:t>
                      </a:r>
                      <a:endParaRPr sz="20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51075" marR="510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400" b="1" u="none" strike="noStrike" cap="none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M</a:t>
                      </a:r>
                      <a:r>
                        <a:rPr lang="en-US" sz="2000" b="1" u="none" strike="noStrike" cap="none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ilk</a:t>
                      </a:r>
                      <a:endParaRPr sz="2000" b="1" u="none" strike="noStrike" cap="none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Milli</a:t>
                      </a:r>
                      <a:endParaRPr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1000 x </a:t>
                      </a:r>
                      <a:endParaRPr sz="1600"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smaller than a unit</a:t>
                      </a:r>
                      <a:endParaRPr sz="1600"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chemeClr val="dk1"/>
                          </a:solidFill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1,000 milli = 1 unit</a:t>
                      </a:r>
                      <a:endParaRPr sz="2000" b="1">
                        <a:solidFill>
                          <a:schemeClr val="dk1"/>
                        </a:solidFill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51075" marR="51075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44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meters = </a:t>
                      </a:r>
                      <a:endParaRPr sz="12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.002 kilometers</a:t>
                      </a:r>
                      <a:endParaRPr sz="12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075" marR="510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meters = </a:t>
                      </a:r>
                      <a:endParaRPr sz="12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.02 hectometers</a:t>
                      </a:r>
                      <a:endParaRPr sz="12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075" marR="510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meters = </a:t>
                      </a:r>
                      <a:endParaRPr sz="12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.2 dekameters</a:t>
                      </a:r>
                      <a:endParaRPr sz="12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075" marR="510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 = meter</a:t>
                      </a:r>
                      <a:endParaRPr b="1"/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 = liter</a:t>
                      </a:r>
                      <a:endParaRPr b="1"/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 = gram</a:t>
                      </a:r>
                      <a:endParaRPr sz="12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075" marR="510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meters = </a:t>
                      </a:r>
                      <a:endParaRPr sz="12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 decimeters</a:t>
                      </a:r>
                      <a:endParaRPr sz="12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075" marR="510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meters = </a:t>
                      </a:r>
                      <a:endParaRPr sz="12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200 centimeters</a:t>
                      </a:r>
                      <a:endParaRPr sz="12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075" marR="510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meters = </a:t>
                      </a:r>
                      <a:endParaRPr sz="1200" b="1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2,000 millimeters </a:t>
                      </a:r>
                      <a:endParaRPr sz="1200" b="1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1075" marR="510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8" name="Google Shape;128;p17"/>
          <p:cNvSpPr txBox="1"/>
          <p:nvPr/>
        </p:nvSpPr>
        <p:spPr>
          <a:xfrm>
            <a:off x="3042525" y="0"/>
            <a:ext cx="60198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3200" b="1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Metric Conversion</a:t>
            </a:r>
            <a:endParaRPr sz="3200" b="1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129" name="Google Shape;129;p17"/>
          <p:cNvSpPr txBox="1"/>
          <p:nvPr/>
        </p:nvSpPr>
        <p:spPr>
          <a:xfrm>
            <a:off x="3034125" y="5466838"/>
            <a:ext cx="8025600" cy="5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</a:pPr>
            <a:endParaRPr u="sng"/>
          </a:p>
        </p:txBody>
      </p:sp>
      <p:cxnSp>
        <p:nvCxnSpPr>
          <p:cNvPr id="130" name="Google Shape;130;p17"/>
          <p:cNvCxnSpPr/>
          <p:nvPr/>
        </p:nvCxnSpPr>
        <p:spPr>
          <a:xfrm>
            <a:off x="1623500" y="1713425"/>
            <a:ext cx="8969400" cy="168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1" name="Google Shape;131;p17"/>
          <p:cNvSpPr/>
          <p:nvPr/>
        </p:nvSpPr>
        <p:spPr>
          <a:xfrm>
            <a:off x="287867" y="5302224"/>
            <a:ext cx="11616266" cy="97106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8D8D8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dk1"/>
              </a:buClr>
            </a:pPr>
            <a:r>
              <a:rPr lang="en-US" sz="2400" b="1" dirty="0">
                <a:solidFill>
                  <a:schemeClr val="dk1"/>
                </a:solidFill>
                <a:latin typeface="Teko"/>
                <a:ea typeface="Teko"/>
                <a:cs typeface="Teko"/>
                <a:sym typeface="Teko"/>
              </a:rPr>
              <a:t>                DIVIDE</a:t>
            </a:r>
            <a:r>
              <a:rPr lang="en-US" dirty="0">
                <a:solidFill>
                  <a:schemeClr val="dk1"/>
                </a:solidFill>
                <a:latin typeface="Teko"/>
                <a:ea typeface="Teko"/>
                <a:cs typeface="Teko"/>
                <a:sym typeface="Teko"/>
              </a:rPr>
              <a:t> numbers by a power of 10 when going from </a:t>
            </a:r>
            <a:r>
              <a:rPr lang="en-US" sz="2400" b="1" dirty="0">
                <a:solidFill>
                  <a:schemeClr val="dk1"/>
                </a:solidFill>
                <a:latin typeface="Teko"/>
                <a:ea typeface="Teko"/>
                <a:cs typeface="Teko"/>
                <a:sym typeface="Teko"/>
              </a:rPr>
              <a:t>SMALLER</a:t>
            </a:r>
            <a:r>
              <a:rPr lang="en-US" dirty="0">
                <a:solidFill>
                  <a:schemeClr val="dk1"/>
                </a:solidFill>
                <a:latin typeface="Teko"/>
                <a:ea typeface="Teko"/>
                <a:cs typeface="Teko"/>
                <a:sym typeface="Teko"/>
              </a:rPr>
              <a:t> to </a:t>
            </a:r>
            <a:r>
              <a:rPr lang="en-US" sz="2400" b="1" dirty="0">
                <a:solidFill>
                  <a:schemeClr val="dk1"/>
                </a:solidFill>
                <a:latin typeface="Teko"/>
                <a:ea typeface="Teko"/>
                <a:cs typeface="Teko"/>
                <a:sym typeface="Teko"/>
              </a:rPr>
              <a:t>LARGER</a:t>
            </a:r>
            <a:r>
              <a:rPr lang="en-US" dirty="0">
                <a:solidFill>
                  <a:schemeClr val="dk1"/>
                </a:solidFill>
                <a:latin typeface="Teko"/>
                <a:ea typeface="Teko"/>
                <a:cs typeface="Teko"/>
                <a:sym typeface="Teko"/>
              </a:rPr>
              <a:t>.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7"/>
          <p:cNvSpPr txBox="1"/>
          <p:nvPr/>
        </p:nvSpPr>
        <p:spPr>
          <a:xfrm>
            <a:off x="321735" y="6172324"/>
            <a:ext cx="11616266" cy="5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</a:pPr>
            <a:r>
              <a:rPr lang="en-US" sz="2400" b="1" dirty="0">
                <a:solidFill>
                  <a:schemeClr val="dk1"/>
                </a:solidFill>
                <a:latin typeface="Teko"/>
                <a:ea typeface="Teko"/>
                <a:cs typeface="Teko"/>
                <a:sym typeface="Teko"/>
              </a:rPr>
              <a:t>             MULTIPLY</a:t>
            </a:r>
            <a:r>
              <a:rPr lang="en-US" dirty="0">
                <a:solidFill>
                  <a:schemeClr val="dk1"/>
                </a:solidFill>
                <a:latin typeface="Teko"/>
                <a:ea typeface="Teko"/>
                <a:cs typeface="Teko"/>
                <a:sym typeface="Teko"/>
              </a:rPr>
              <a:t> number by a power of 10 when going from </a:t>
            </a:r>
            <a:r>
              <a:rPr lang="en-US" sz="2400" b="1" dirty="0">
                <a:solidFill>
                  <a:schemeClr val="dk1"/>
                </a:solidFill>
                <a:latin typeface="Teko"/>
                <a:ea typeface="Teko"/>
                <a:cs typeface="Teko"/>
                <a:sym typeface="Teko"/>
              </a:rPr>
              <a:t>LARGER</a:t>
            </a:r>
            <a:r>
              <a:rPr lang="en-US" dirty="0">
                <a:solidFill>
                  <a:schemeClr val="dk1"/>
                </a:solidFill>
                <a:latin typeface="Teko"/>
                <a:ea typeface="Teko"/>
                <a:cs typeface="Teko"/>
                <a:sym typeface="Teko"/>
              </a:rPr>
              <a:t> to </a:t>
            </a:r>
            <a:r>
              <a:rPr lang="en-US" sz="2400" b="1" dirty="0">
                <a:solidFill>
                  <a:schemeClr val="dk1"/>
                </a:solidFill>
                <a:latin typeface="Teko"/>
                <a:ea typeface="Teko"/>
                <a:cs typeface="Teko"/>
                <a:sym typeface="Teko"/>
              </a:rPr>
              <a:t>SMALLER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D36B1-8DA3-4930-B89D-5F9FE3B8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5DA74-A1CE-49BA-B133-B05562128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C4B8BED-E0CD-44ED-9971-7F97BCB173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" r="3234"/>
          <a:stretch/>
        </p:blipFill>
        <p:spPr bwMode="auto">
          <a:xfrm>
            <a:off x="-77352" y="1089024"/>
            <a:ext cx="12269352" cy="306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05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quations for measurements volume and area">
            <a:extLst>
              <a:ext uri="{FF2B5EF4-FFF2-40B4-BE49-F238E27FC236}">
                <a16:creationId xmlns:a16="http://schemas.microsoft.com/office/drawing/2014/main" id="{6F400482-DA30-4A42-99C5-E283EDEFC2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1" b="30406"/>
          <a:stretch/>
        </p:blipFill>
        <p:spPr bwMode="auto">
          <a:xfrm>
            <a:off x="127000" y="313804"/>
            <a:ext cx="11997049" cy="5649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697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8D4-7BA3-4BF4-ACFD-89EF7DA88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1991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rial Black" panose="020B0A04020102020204" pitchFamily="34" charset="0"/>
              </a:rPr>
              <a:t>Scientific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A0496-C3DE-4392-9796-2658B4B9F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674" y="1395663"/>
            <a:ext cx="11935326" cy="5309937"/>
          </a:xfrm>
        </p:spPr>
        <p:txBody>
          <a:bodyPr>
            <a:normAutofit/>
          </a:bodyPr>
          <a:lstStyle/>
          <a:p>
            <a:r>
              <a:rPr lang="en-US" sz="4400" b="1" dirty="0"/>
              <a:t>Purpose: </a:t>
            </a:r>
            <a:r>
              <a:rPr lang="en-US" sz="4400" dirty="0"/>
              <a:t>To make large quantities easier to comprehend, read &amp; write</a:t>
            </a:r>
          </a:p>
          <a:p>
            <a:r>
              <a:rPr lang="en-US" sz="4400" dirty="0">
                <a:solidFill>
                  <a:srgbClr val="FF0000"/>
                </a:solidFill>
              </a:rPr>
              <a:t>EX:	1 Light year = 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</a:rPr>
              <a:t>	5,879,000,000,000 miles	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</a:rPr>
              <a:t>			or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</a:rPr>
              <a:t> 	(9,460,800,000,000 km)		95 trillion km!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</a:rPr>
              <a:t>		or	9.46 x 10</a:t>
            </a:r>
            <a:r>
              <a:rPr lang="en-US" sz="4400" baseline="30000" dirty="0">
                <a:solidFill>
                  <a:srgbClr val="FF0000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72584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804C7-214B-462B-9823-246D83DDB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789"/>
            <a:ext cx="10515600" cy="1014496"/>
          </a:xfrm>
        </p:spPr>
        <p:txBody>
          <a:bodyPr>
            <a:norm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Converting to scientific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A60E9-E3AA-400C-B152-0EBBDDCDD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7" y="1347538"/>
            <a:ext cx="11534274" cy="5117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Comic Sans MS" panose="030F0702030302020204" pitchFamily="66" charset="0"/>
              </a:rPr>
              <a:t>For decimals</a:t>
            </a:r>
          </a:p>
          <a:p>
            <a:r>
              <a:rPr lang="en-US" sz="3600" dirty="0">
                <a:latin typeface="Arial Nova" panose="020B0604020202020204" pitchFamily="34" charset="0"/>
              </a:rPr>
              <a:t>move the decimal point to the right.</a:t>
            </a:r>
          </a:p>
          <a:p>
            <a:r>
              <a:rPr lang="en-US" sz="3600" dirty="0">
                <a:latin typeface="Arial Nova" panose="020B0604020202020204" pitchFamily="34" charset="0"/>
              </a:rPr>
              <a:t>Place it after the first non-zero digit</a:t>
            </a:r>
          </a:p>
          <a:p>
            <a:r>
              <a:rPr lang="en-US" sz="3600" dirty="0">
                <a:latin typeface="Arial Nova" panose="020B0604020202020204" pitchFamily="34" charset="0"/>
              </a:rPr>
              <a:t>The exponent will be the # of places the decimal moved</a:t>
            </a:r>
          </a:p>
          <a:p>
            <a:r>
              <a:rPr lang="en-US" sz="3600" dirty="0">
                <a:latin typeface="Arial Nova" panose="020B0604020202020204" pitchFamily="34" charset="0"/>
              </a:rPr>
              <a:t>The exponent will be negative (it moved to the right)</a:t>
            </a:r>
          </a:p>
          <a:p>
            <a:endParaRPr lang="en-US" sz="3600" dirty="0">
              <a:latin typeface="Arial Nova" panose="020B0604020202020204" pitchFamily="34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  <a:latin typeface="Arial Nova" panose="020B0604020202020204" pitchFamily="34" charset="0"/>
              </a:rPr>
              <a:t>EX: .0000643  </a:t>
            </a:r>
            <a:r>
              <a:rPr lang="en-US" sz="3600" b="1" dirty="0">
                <a:solidFill>
                  <a:srgbClr val="C00000"/>
                </a:solidFill>
                <a:latin typeface="Arial Nova" panose="020B0604020202020204" pitchFamily="34" charset="0"/>
                <a:sym typeface="Wingdings" panose="05000000000000000000" pitchFamily="2" charset="2"/>
              </a:rPr>
              <a:t>	 6.43 x </a:t>
            </a:r>
            <a:r>
              <a:rPr lang="en-US" sz="3600" b="1" dirty="0">
                <a:solidFill>
                  <a:srgbClr val="C00000"/>
                </a:solidFill>
                <a:latin typeface="Arial Nova" panose="020B0504020202020204" pitchFamily="34" charset="0"/>
              </a:rPr>
              <a:t>10</a:t>
            </a:r>
            <a:r>
              <a:rPr lang="en-US" sz="3600" b="1" baseline="30000" dirty="0">
                <a:solidFill>
                  <a:srgbClr val="C00000"/>
                </a:solidFill>
                <a:latin typeface="Arial Nova" panose="020B0504020202020204" pitchFamily="34" charset="0"/>
              </a:rPr>
              <a:t>-5</a:t>
            </a:r>
          </a:p>
          <a:p>
            <a:pPr marL="0" indent="0">
              <a:buNone/>
            </a:pPr>
            <a:endParaRPr lang="en-US" sz="3600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9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804C7-214B-462B-9823-246D83DDB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789"/>
            <a:ext cx="10515600" cy="1014496"/>
          </a:xfrm>
        </p:spPr>
        <p:txBody>
          <a:bodyPr>
            <a:norm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Converting to scientific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A60E9-E3AA-400C-B152-0EBBDDCDD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7" y="1347538"/>
            <a:ext cx="11534274" cy="5117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Comic Sans MS" panose="030F0702030302020204" pitchFamily="66" charset="0"/>
              </a:rPr>
              <a:t>For whole numbers</a:t>
            </a:r>
          </a:p>
          <a:p>
            <a:r>
              <a:rPr lang="en-US" sz="3600" dirty="0">
                <a:latin typeface="Arial Nova" panose="020B0604020202020204" pitchFamily="34" charset="0"/>
              </a:rPr>
              <a:t>move the decimal point to the left.</a:t>
            </a:r>
          </a:p>
          <a:p>
            <a:r>
              <a:rPr lang="en-US" sz="3600" dirty="0">
                <a:latin typeface="Arial Nova" panose="020B0604020202020204" pitchFamily="34" charset="0"/>
              </a:rPr>
              <a:t>Place it after the first digit</a:t>
            </a:r>
          </a:p>
          <a:p>
            <a:r>
              <a:rPr lang="en-US" sz="3600" dirty="0">
                <a:latin typeface="Arial Nova" panose="020B0604020202020204" pitchFamily="34" charset="0"/>
              </a:rPr>
              <a:t>The exponent will be the # of places the decimal moved</a:t>
            </a:r>
          </a:p>
          <a:p>
            <a:r>
              <a:rPr lang="en-US" sz="3600" dirty="0">
                <a:latin typeface="Arial Nova" panose="020B0604020202020204" pitchFamily="34" charset="0"/>
              </a:rPr>
              <a:t>The exponent will be positive (it moved to the left)</a:t>
            </a:r>
          </a:p>
          <a:p>
            <a:endParaRPr lang="en-US" sz="3600" dirty="0">
              <a:latin typeface="Arial Nova" panose="020B0604020202020204" pitchFamily="34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  <a:latin typeface="Arial Nova" panose="020B0604020202020204" pitchFamily="34" charset="0"/>
              </a:rPr>
              <a:t>EX: 125,000 </a:t>
            </a:r>
            <a:r>
              <a:rPr lang="en-US" sz="3600" b="1" dirty="0">
                <a:solidFill>
                  <a:srgbClr val="C00000"/>
                </a:solidFill>
                <a:latin typeface="Arial Nova" panose="020B0604020202020204" pitchFamily="34" charset="0"/>
                <a:sym typeface="Wingdings" panose="05000000000000000000" pitchFamily="2" charset="2"/>
              </a:rPr>
              <a:t>	 1.25 x </a:t>
            </a:r>
            <a:r>
              <a:rPr lang="en-US" sz="3600" b="1" dirty="0">
                <a:solidFill>
                  <a:srgbClr val="C00000"/>
                </a:solidFill>
                <a:latin typeface="Arial Nova" panose="020B0504020202020204" pitchFamily="34" charset="0"/>
              </a:rPr>
              <a:t>10</a:t>
            </a:r>
            <a:r>
              <a:rPr lang="en-US" sz="3600" b="1" baseline="30000" dirty="0">
                <a:solidFill>
                  <a:srgbClr val="C00000"/>
                </a:solidFill>
                <a:latin typeface="Arial Nova" panose="020B0504020202020204" pitchFamily="34" charset="0"/>
              </a:rPr>
              <a:t>5</a:t>
            </a:r>
          </a:p>
          <a:p>
            <a:pPr marL="0" indent="0">
              <a:buNone/>
            </a:pPr>
            <a:endParaRPr lang="en-US" sz="3600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3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473</Words>
  <Application>Microsoft Office PowerPoint</Application>
  <PresentationFormat>Widescreen</PresentationFormat>
  <Paragraphs>148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Black</vt:lpstr>
      <vt:lpstr>Arial Nova</vt:lpstr>
      <vt:lpstr>Calibri</vt:lpstr>
      <vt:lpstr>Calibri Light</vt:lpstr>
      <vt:lpstr>Comic Sans MS</vt:lpstr>
      <vt:lpstr>Coming Soon</vt:lpstr>
      <vt:lpstr>Teko</vt:lpstr>
      <vt:lpstr>Office Theme</vt:lpstr>
      <vt:lpstr>Conversions &amp;  the Metric System</vt:lpstr>
      <vt:lpstr>PowerPoint Presentation</vt:lpstr>
      <vt:lpstr>PowerPoint Presentation</vt:lpstr>
      <vt:lpstr>PowerPoint Presentation</vt:lpstr>
      <vt:lpstr>PowerPoint Presentation</vt:lpstr>
      <vt:lpstr>Scientific Notation</vt:lpstr>
      <vt:lpstr>Converting to scientific notation</vt:lpstr>
      <vt:lpstr>Converting to scientific notation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Conversions &amp;  the Metric System</dc:title>
  <dc:creator>Christina Deleon</dc:creator>
  <cp:lastModifiedBy>Christina Deleon</cp:lastModifiedBy>
  <cp:revision>22</cp:revision>
  <dcterms:created xsi:type="dcterms:W3CDTF">2019-06-28T13:44:47Z</dcterms:created>
  <dcterms:modified xsi:type="dcterms:W3CDTF">2020-01-07T19:45:00Z</dcterms:modified>
</cp:coreProperties>
</file>